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diagrams/layout1.xml" ContentType="application/vnd.openxmlformats-officedocument.drawingml.diagram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2" r:id="rId2"/>
  </p:sldMasterIdLst>
  <p:notesMasterIdLst>
    <p:notesMasterId r:id="rId21"/>
  </p:notesMasterIdLst>
  <p:handoutMasterIdLst>
    <p:handoutMasterId r:id="rId22"/>
  </p:handoutMasterIdLst>
  <p:sldIdLst>
    <p:sldId id="256" r:id="rId3"/>
    <p:sldId id="257" r:id="rId4"/>
    <p:sldId id="352" r:id="rId5"/>
    <p:sldId id="325" r:id="rId6"/>
    <p:sldId id="336" r:id="rId7"/>
    <p:sldId id="329" r:id="rId8"/>
    <p:sldId id="330" r:id="rId9"/>
    <p:sldId id="331" r:id="rId10"/>
    <p:sldId id="317" r:id="rId11"/>
    <p:sldId id="318" r:id="rId12"/>
    <p:sldId id="357" r:id="rId13"/>
    <p:sldId id="344" r:id="rId14"/>
    <p:sldId id="346" r:id="rId15"/>
    <p:sldId id="347" r:id="rId16"/>
    <p:sldId id="348" r:id="rId17"/>
    <p:sldId id="349" r:id="rId18"/>
    <p:sldId id="315" r:id="rId19"/>
    <p:sldId id="290" r:id="rId20"/>
  </p:sldIdLst>
  <p:sldSz cx="12192000" cy="6858000"/>
  <p:notesSz cx="6648450" cy="98504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57"/>
    <p:restoredTop sz="87195" autoAdjust="0"/>
  </p:normalViewPr>
  <p:slideViewPr>
    <p:cSldViewPr snapToGrid="0" snapToObjects="1">
      <p:cViewPr varScale="1">
        <p:scale>
          <a:sx n="76" d="100"/>
          <a:sy n="76" d="100"/>
        </p:scale>
        <p:origin x="-917" y="-9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GB"/>
  <c:style val="26"/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spPr>
              <a:gradFill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chemeClr val="accent5">
                      <a:tint val="37000"/>
                      <a:satMod val="300000"/>
                    </a:schemeClr>
                  </a:gs>
                  <a:gs pos="100000">
                    <a:schemeClr val="accent5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5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Lbls>
            <c:dLbl>
              <c:idx val="0"/>
              <c:layout>
                <c:manualLayout>
                  <c:x val="-0.20153735474458243"/>
                  <c:y val="-2.7992586113280052E-2"/>
                </c:manualLayout>
              </c:layout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4142101097593591E-3"/>
                  <c:y val="2.3639587776632016E-2"/>
                </c:manualLayout>
              </c:layout>
              <c:showCatName val="1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en-US" i="1"/>
                </a:pPr>
                <a:endParaRPr lang="en-US"/>
              </a:p>
            </c:txPr>
            <c:showCatName val="1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Sheet1!$A$2:$A$6</c:f>
              <c:strCache>
                <c:ptCount val="5"/>
                <c:pt idx="0">
                  <c:v>Use of Existing Collaborators</c:v>
                </c:pt>
                <c:pt idx="1">
                  <c:v>Friends of Existing Collaborators</c:v>
                </c:pt>
                <c:pt idx="2">
                  <c:v>On-line Partner search databases e.g SeReMa, PP</c:v>
                </c:pt>
                <c:pt idx="3">
                  <c:v>Call Info Days, Conferences, Trade Exhibitions</c:v>
                </c:pt>
                <c:pt idx="4">
                  <c:v>Social Media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7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showCatName val="1"/>
        </c:dLbls>
        <c:firstSliceAng val="0"/>
      </c:pieChart>
    </c:plotArea>
    <c:plotVisOnly val="1"/>
    <c:dispBlanksAs val="zero"/>
  </c:chart>
  <c:txPr>
    <a:bodyPr/>
    <a:lstStyle/>
    <a:p>
      <a:pPr>
        <a:defRPr sz="1800">
          <a:latin typeface="Calibri" panose="020F0502020204030204" pitchFamily="34" charset="0"/>
        </a:defRPr>
      </a:pPr>
      <a:endParaRPr lang="en-US"/>
    </a:p>
  </c:txPr>
  <c:externalData r:id="rId1"/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BD1E318-9634-42DA-86E2-006D2A7742BD}" type="doc">
      <dgm:prSet loTypeId="urn:microsoft.com/office/officeart/2005/8/layout/hProcess9" loCatId="process" qsTypeId="urn:microsoft.com/office/officeart/2005/8/quickstyle/simple4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02038992-55AC-4727-AE98-F8A8C2AE156D}">
      <dgm:prSet phldrT="[Text]" custT="1"/>
      <dgm:spPr/>
      <dgm:t>
        <a:bodyPr/>
        <a:lstStyle/>
        <a:p>
          <a:pPr algn="l"/>
          <a:r>
            <a:rPr lang="en-GB" sz="3200" b="1" noProof="0" dirty="0" smtClean="0"/>
            <a:t>Phase 1</a:t>
          </a:r>
          <a:endParaRPr lang="en-GB" sz="3200" b="1" noProof="0" dirty="0"/>
        </a:p>
      </dgm:t>
    </dgm:pt>
    <dgm:pt modelId="{D942287E-1435-4B22-9B18-8D8FA3CE0CE4}" type="parTrans" cxnId="{925ECBFD-6D1B-4B92-8C6C-97EE18A04568}">
      <dgm:prSet/>
      <dgm:spPr/>
      <dgm:t>
        <a:bodyPr/>
        <a:lstStyle/>
        <a:p>
          <a:endParaRPr lang="en-US" sz="4000"/>
        </a:p>
      </dgm:t>
    </dgm:pt>
    <dgm:pt modelId="{3CD14E1E-F514-482E-B7E2-14D00381C25F}" type="sibTrans" cxnId="{925ECBFD-6D1B-4B92-8C6C-97EE18A04568}">
      <dgm:prSet/>
      <dgm:spPr/>
      <dgm:t>
        <a:bodyPr/>
        <a:lstStyle/>
        <a:p>
          <a:endParaRPr lang="en-US" sz="4000"/>
        </a:p>
      </dgm:t>
    </dgm:pt>
    <dgm:pt modelId="{328007C7-3E60-4A83-B5E6-C2AAED10DF2C}">
      <dgm:prSet phldrT="[Text]" custT="1"/>
      <dgm:spPr/>
      <dgm:t>
        <a:bodyPr/>
        <a:lstStyle/>
        <a:p>
          <a:pPr algn="l"/>
          <a:r>
            <a:rPr lang="en-GB" sz="2400" noProof="0" dirty="0" smtClean="0"/>
            <a:t>Project idea</a:t>
          </a:r>
          <a:endParaRPr lang="en-GB" sz="2400" noProof="0" dirty="0"/>
        </a:p>
      </dgm:t>
    </dgm:pt>
    <dgm:pt modelId="{4439605F-20E3-43A2-85C0-94A7E415F3A1}" type="parTrans" cxnId="{3A42258A-F1EB-48C6-B06E-471C9B8CFB60}">
      <dgm:prSet/>
      <dgm:spPr/>
      <dgm:t>
        <a:bodyPr/>
        <a:lstStyle/>
        <a:p>
          <a:endParaRPr lang="en-US" sz="4000"/>
        </a:p>
      </dgm:t>
    </dgm:pt>
    <dgm:pt modelId="{7F4EA934-4D25-4977-A91C-90E51CDCDD3E}" type="sibTrans" cxnId="{3A42258A-F1EB-48C6-B06E-471C9B8CFB60}">
      <dgm:prSet/>
      <dgm:spPr/>
      <dgm:t>
        <a:bodyPr/>
        <a:lstStyle/>
        <a:p>
          <a:endParaRPr lang="en-US" sz="4000"/>
        </a:p>
      </dgm:t>
    </dgm:pt>
    <dgm:pt modelId="{143D035E-DE3A-4A8A-9A77-98A7B14528FB}">
      <dgm:prSet phldrT="[Text]" custT="1"/>
      <dgm:spPr/>
      <dgm:t>
        <a:bodyPr/>
        <a:lstStyle/>
        <a:p>
          <a:pPr algn="l"/>
          <a:r>
            <a:rPr lang="en-GB" sz="3600" b="1" noProof="0" dirty="0" smtClean="0"/>
            <a:t>Phase 2</a:t>
          </a:r>
          <a:endParaRPr lang="en-GB" sz="3600" b="1" noProof="0" dirty="0"/>
        </a:p>
      </dgm:t>
    </dgm:pt>
    <dgm:pt modelId="{7F1BF470-BFAC-4D5D-ADE3-F0FF9BEEA434}" type="parTrans" cxnId="{A9272D27-1199-4080-86F8-0AA0A139D431}">
      <dgm:prSet/>
      <dgm:spPr/>
      <dgm:t>
        <a:bodyPr/>
        <a:lstStyle/>
        <a:p>
          <a:endParaRPr lang="en-US" sz="4000"/>
        </a:p>
      </dgm:t>
    </dgm:pt>
    <dgm:pt modelId="{36B6AD2E-FCCE-4EA9-8A08-2E3369243F5F}" type="sibTrans" cxnId="{A9272D27-1199-4080-86F8-0AA0A139D431}">
      <dgm:prSet/>
      <dgm:spPr/>
      <dgm:t>
        <a:bodyPr/>
        <a:lstStyle/>
        <a:p>
          <a:endParaRPr lang="en-US" sz="4000"/>
        </a:p>
      </dgm:t>
    </dgm:pt>
    <dgm:pt modelId="{DFF68EBC-6FD0-444F-822E-DCE25679057A}">
      <dgm:prSet phldrT="[Text]" custT="1"/>
      <dgm:spPr/>
      <dgm:t>
        <a:bodyPr/>
        <a:lstStyle/>
        <a:p>
          <a:pPr algn="l"/>
          <a:r>
            <a:rPr lang="en-GB" sz="2800" noProof="0" dirty="0" smtClean="0"/>
            <a:t>Proposal Writing</a:t>
          </a:r>
          <a:endParaRPr lang="en-GB" sz="2800" noProof="0" dirty="0"/>
        </a:p>
      </dgm:t>
    </dgm:pt>
    <dgm:pt modelId="{01E9D18D-35F6-4D1D-8B26-56753C6D0E21}" type="parTrans" cxnId="{5E7000C0-6887-45CC-A8C2-BFF14AABDA91}">
      <dgm:prSet/>
      <dgm:spPr/>
      <dgm:t>
        <a:bodyPr/>
        <a:lstStyle/>
        <a:p>
          <a:endParaRPr lang="en-US" sz="4000"/>
        </a:p>
      </dgm:t>
    </dgm:pt>
    <dgm:pt modelId="{3C0A7BC0-1198-4DBE-A832-BDBEAD845AAE}" type="sibTrans" cxnId="{5E7000C0-6887-45CC-A8C2-BFF14AABDA91}">
      <dgm:prSet/>
      <dgm:spPr/>
      <dgm:t>
        <a:bodyPr/>
        <a:lstStyle/>
        <a:p>
          <a:endParaRPr lang="en-US" sz="4000"/>
        </a:p>
      </dgm:t>
    </dgm:pt>
    <dgm:pt modelId="{02C8241B-1EE1-412A-9EA0-7FB07B73EC2C}">
      <dgm:prSet phldrT="[Text]" custT="1"/>
      <dgm:spPr/>
      <dgm:t>
        <a:bodyPr/>
        <a:lstStyle/>
        <a:p>
          <a:pPr algn="l"/>
          <a:r>
            <a:rPr lang="en-GB" sz="3600" b="1" noProof="0" dirty="0" smtClean="0"/>
            <a:t>Phase 3</a:t>
          </a:r>
          <a:endParaRPr lang="en-GB" sz="3600" b="1" noProof="0" dirty="0"/>
        </a:p>
      </dgm:t>
    </dgm:pt>
    <dgm:pt modelId="{62AFCECB-3B10-4CAF-873B-0480D4D82918}" type="parTrans" cxnId="{7394C130-6C4C-487A-98CD-BA2C1808DB9D}">
      <dgm:prSet/>
      <dgm:spPr/>
      <dgm:t>
        <a:bodyPr/>
        <a:lstStyle/>
        <a:p>
          <a:endParaRPr lang="en-US" sz="4000"/>
        </a:p>
      </dgm:t>
    </dgm:pt>
    <dgm:pt modelId="{61E32552-5D8C-4C80-9B1A-6D3D7393E33A}" type="sibTrans" cxnId="{7394C130-6C4C-487A-98CD-BA2C1808DB9D}">
      <dgm:prSet/>
      <dgm:spPr/>
      <dgm:t>
        <a:bodyPr/>
        <a:lstStyle/>
        <a:p>
          <a:endParaRPr lang="en-US" sz="4000"/>
        </a:p>
      </dgm:t>
    </dgm:pt>
    <dgm:pt modelId="{EE4AA5DB-9756-416F-B548-0E677CDB3B32}">
      <dgm:prSet phldrT="[Text]" custT="1"/>
      <dgm:spPr/>
      <dgm:t>
        <a:bodyPr/>
        <a:lstStyle/>
        <a:p>
          <a:pPr algn="l"/>
          <a:r>
            <a:rPr lang="en-GB" sz="2800" noProof="0" dirty="0" smtClean="0"/>
            <a:t>Proposal Submission</a:t>
          </a:r>
          <a:endParaRPr lang="en-GB" sz="2800" noProof="0" dirty="0"/>
        </a:p>
      </dgm:t>
    </dgm:pt>
    <dgm:pt modelId="{7DFD696B-4072-49D0-A5FE-F5CF49C57317}" type="parTrans" cxnId="{BA541CCE-3E88-47C0-BA05-72184E79CF41}">
      <dgm:prSet/>
      <dgm:spPr/>
      <dgm:t>
        <a:bodyPr/>
        <a:lstStyle/>
        <a:p>
          <a:endParaRPr lang="en-US" sz="4000"/>
        </a:p>
      </dgm:t>
    </dgm:pt>
    <dgm:pt modelId="{7F7C1B79-16AB-410F-BCD8-2D5091673679}" type="sibTrans" cxnId="{BA541CCE-3E88-47C0-BA05-72184E79CF41}">
      <dgm:prSet/>
      <dgm:spPr/>
      <dgm:t>
        <a:bodyPr/>
        <a:lstStyle/>
        <a:p>
          <a:endParaRPr lang="en-US" sz="4000"/>
        </a:p>
      </dgm:t>
    </dgm:pt>
    <dgm:pt modelId="{4A2359C9-FB07-40DF-AAEC-9DFEED0FAC3F}">
      <dgm:prSet phldrT="[Text]" custT="1"/>
      <dgm:spPr/>
      <dgm:t>
        <a:bodyPr/>
        <a:lstStyle/>
        <a:p>
          <a:pPr algn="l"/>
          <a:r>
            <a:rPr lang="en-GB" sz="2400" noProof="0" dirty="0" smtClean="0"/>
            <a:t>Find appropriate call</a:t>
          </a:r>
          <a:endParaRPr lang="en-GB" sz="2400" noProof="0" dirty="0"/>
        </a:p>
      </dgm:t>
    </dgm:pt>
    <dgm:pt modelId="{F7BFFFA9-CF11-4082-A753-EA29460C729D}" type="parTrans" cxnId="{3A321508-50C5-4CD0-A2E3-631E41F6CC94}">
      <dgm:prSet/>
      <dgm:spPr/>
      <dgm:t>
        <a:bodyPr/>
        <a:lstStyle/>
        <a:p>
          <a:endParaRPr lang="en-US" sz="4000"/>
        </a:p>
      </dgm:t>
    </dgm:pt>
    <dgm:pt modelId="{61E4A8DF-F163-4DC9-B41F-DDD56B2FF1C0}" type="sibTrans" cxnId="{3A321508-50C5-4CD0-A2E3-631E41F6CC94}">
      <dgm:prSet/>
      <dgm:spPr/>
      <dgm:t>
        <a:bodyPr/>
        <a:lstStyle/>
        <a:p>
          <a:endParaRPr lang="en-US" sz="4000"/>
        </a:p>
      </dgm:t>
    </dgm:pt>
    <dgm:pt modelId="{9D9DB526-361A-4AC8-991B-6EDC2AC7B455}">
      <dgm:prSet phldrT="[Text]" custT="1"/>
      <dgm:spPr/>
      <dgm:t>
        <a:bodyPr/>
        <a:lstStyle/>
        <a:p>
          <a:pPr algn="l"/>
          <a:r>
            <a:rPr lang="en-GB" sz="2400" dirty="0" smtClean="0"/>
            <a:t>Find  partners</a:t>
          </a:r>
          <a:endParaRPr lang="en-GB" sz="2400" noProof="0" dirty="0"/>
        </a:p>
      </dgm:t>
    </dgm:pt>
    <dgm:pt modelId="{14FEC580-A2E9-42F4-A5D7-21461A54F2F8}" type="parTrans" cxnId="{D6B274C8-5F97-4EF5-B70F-381774204EE7}">
      <dgm:prSet/>
      <dgm:spPr/>
      <dgm:t>
        <a:bodyPr/>
        <a:lstStyle/>
        <a:p>
          <a:endParaRPr lang="en-US" sz="4000"/>
        </a:p>
      </dgm:t>
    </dgm:pt>
    <dgm:pt modelId="{F113F8C9-E47C-4855-8763-689FF84F563D}" type="sibTrans" cxnId="{D6B274C8-5F97-4EF5-B70F-381774204EE7}">
      <dgm:prSet/>
      <dgm:spPr/>
      <dgm:t>
        <a:bodyPr/>
        <a:lstStyle/>
        <a:p>
          <a:endParaRPr lang="en-US" sz="4000"/>
        </a:p>
      </dgm:t>
    </dgm:pt>
    <dgm:pt modelId="{D3E4AC84-626B-4ABF-94E7-19094A3CB8AB}" type="pres">
      <dgm:prSet presAssocID="{0BD1E318-9634-42DA-86E2-006D2A7742BD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7D6008E-0259-4349-B7D4-8AE9210FCC43}" type="pres">
      <dgm:prSet presAssocID="{0BD1E318-9634-42DA-86E2-006D2A7742BD}" presName="arrow" presStyleLbl="bgShp" presStyleIdx="0" presStyleCnt="1" custScaleX="117647"/>
      <dgm:spPr/>
      <dgm:t>
        <a:bodyPr/>
        <a:lstStyle/>
        <a:p>
          <a:endParaRPr lang="en-US"/>
        </a:p>
      </dgm:t>
    </dgm:pt>
    <dgm:pt modelId="{3C911DDE-44B8-4BD3-B3F7-CBE19A8DDF4A}" type="pres">
      <dgm:prSet presAssocID="{0BD1E318-9634-42DA-86E2-006D2A7742BD}" presName="linearProcess" presStyleCnt="0"/>
      <dgm:spPr/>
      <dgm:t>
        <a:bodyPr/>
        <a:lstStyle/>
        <a:p>
          <a:endParaRPr lang="en-US"/>
        </a:p>
      </dgm:t>
    </dgm:pt>
    <dgm:pt modelId="{DAC84BD7-99BE-4307-A9E7-991DC88F3491}" type="pres">
      <dgm:prSet presAssocID="{02038992-55AC-4727-AE98-F8A8C2AE156D}" presName="textNode" presStyleLbl="node1" presStyleIdx="0" presStyleCnt="3" custScaleX="94834" custScaleY="110816" custLinFactX="-1933" custLinFactNeighborX="-100000" custLinFactNeighborY="168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1220F0-17DE-4716-827E-D0E44360990D}" type="pres">
      <dgm:prSet presAssocID="{3CD14E1E-F514-482E-B7E2-14D00381C25F}" presName="sibTrans" presStyleCnt="0"/>
      <dgm:spPr/>
      <dgm:t>
        <a:bodyPr/>
        <a:lstStyle/>
        <a:p>
          <a:endParaRPr lang="en-US"/>
        </a:p>
      </dgm:t>
    </dgm:pt>
    <dgm:pt modelId="{26CDA5AC-199C-488D-BDF8-201169755853}" type="pres">
      <dgm:prSet presAssocID="{143D035E-DE3A-4A8A-9A77-98A7B14528FB}" presName="textNode" presStyleLbl="node1" presStyleIdx="1" presStyleCnt="3" custScaleX="83428" custScaleY="110444" custLinFactNeighborX="-93249" custLinFactNeighborY="-37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17A9D9-CE8B-4F11-9454-E6F044121369}" type="pres">
      <dgm:prSet presAssocID="{36B6AD2E-FCCE-4EA9-8A08-2E3369243F5F}" presName="sibTrans" presStyleCnt="0"/>
      <dgm:spPr/>
      <dgm:t>
        <a:bodyPr/>
        <a:lstStyle/>
        <a:p>
          <a:endParaRPr lang="en-US"/>
        </a:p>
      </dgm:t>
    </dgm:pt>
    <dgm:pt modelId="{350E606C-A63E-4702-9A43-897467481AB4}" type="pres">
      <dgm:prSet presAssocID="{02C8241B-1EE1-412A-9EA0-7FB07B73EC2C}" presName="textNode" presStyleLbl="node1" presStyleIdx="2" presStyleCnt="3" custScaleX="74673" custScaleY="101117" custLinFactX="-7913" custLinFactNeighborX="-100000" custLinFactNeighborY="-54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9272D27-1199-4080-86F8-0AA0A139D431}" srcId="{0BD1E318-9634-42DA-86E2-006D2A7742BD}" destId="{143D035E-DE3A-4A8A-9A77-98A7B14528FB}" srcOrd="1" destOrd="0" parTransId="{7F1BF470-BFAC-4D5D-ADE3-F0FF9BEEA434}" sibTransId="{36B6AD2E-FCCE-4EA9-8A08-2E3369243F5F}"/>
    <dgm:cxn modelId="{3A42258A-F1EB-48C6-B06E-471C9B8CFB60}" srcId="{02038992-55AC-4727-AE98-F8A8C2AE156D}" destId="{328007C7-3E60-4A83-B5E6-C2AAED10DF2C}" srcOrd="0" destOrd="0" parTransId="{4439605F-20E3-43A2-85C0-94A7E415F3A1}" sibTransId="{7F4EA934-4D25-4977-A91C-90E51CDCDD3E}"/>
    <dgm:cxn modelId="{384217BB-334D-42C1-92D0-B4C5D8E860A6}" type="presOf" srcId="{4A2359C9-FB07-40DF-AAEC-9DFEED0FAC3F}" destId="{DAC84BD7-99BE-4307-A9E7-991DC88F3491}" srcOrd="0" destOrd="2" presId="urn:microsoft.com/office/officeart/2005/8/layout/hProcess9"/>
    <dgm:cxn modelId="{7394C130-6C4C-487A-98CD-BA2C1808DB9D}" srcId="{0BD1E318-9634-42DA-86E2-006D2A7742BD}" destId="{02C8241B-1EE1-412A-9EA0-7FB07B73EC2C}" srcOrd="2" destOrd="0" parTransId="{62AFCECB-3B10-4CAF-873B-0480D4D82918}" sibTransId="{61E32552-5D8C-4C80-9B1A-6D3D7393E33A}"/>
    <dgm:cxn modelId="{EB8F2F34-5A44-4434-850E-F7A85375CD52}" type="presOf" srcId="{DFF68EBC-6FD0-444F-822E-DCE25679057A}" destId="{26CDA5AC-199C-488D-BDF8-201169755853}" srcOrd="0" destOrd="1" presId="urn:microsoft.com/office/officeart/2005/8/layout/hProcess9"/>
    <dgm:cxn modelId="{237A5A2D-AC7B-45AD-BD5C-246D879C9401}" type="presOf" srcId="{143D035E-DE3A-4A8A-9A77-98A7B14528FB}" destId="{26CDA5AC-199C-488D-BDF8-201169755853}" srcOrd="0" destOrd="0" presId="urn:microsoft.com/office/officeart/2005/8/layout/hProcess9"/>
    <dgm:cxn modelId="{222884D9-4BB2-44C5-85E3-3B33D70B7E43}" type="presOf" srcId="{02C8241B-1EE1-412A-9EA0-7FB07B73EC2C}" destId="{350E606C-A63E-4702-9A43-897467481AB4}" srcOrd="0" destOrd="0" presId="urn:microsoft.com/office/officeart/2005/8/layout/hProcess9"/>
    <dgm:cxn modelId="{BA541CCE-3E88-47C0-BA05-72184E79CF41}" srcId="{02C8241B-1EE1-412A-9EA0-7FB07B73EC2C}" destId="{EE4AA5DB-9756-416F-B548-0E677CDB3B32}" srcOrd="0" destOrd="0" parTransId="{7DFD696B-4072-49D0-A5FE-F5CF49C57317}" sibTransId="{7F7C1B79-16AB-410F-BCD8-2D5091673679}"/>
    <dgm:cxn modelId="{CB02AC0D-C2B1-40A2-BD9C-BF202B2B7C5D}" type="presOf" srcId="{9D9DB526-361A-4AC8-991B-6EDC2AC7B455}" destId="{DAC84BD7-99BE-4307-A9E7-991DC88F3491}" srcOrd="0" destOrd="3" presId="urn:microsoft.com/office/officeart/2005/8/layout/hProcess9"/>
    <dgm:cxn modelId="{6A574671-C761-4DA0-9FCF-34DB22B110E2}" type="presOf" srcId="{EE4AA5DB-9756-416F-B548-0E677CDB3B32}" destId="{350E606C-A63E-4702-9A43-897467481AB4}" srcOrd="0" destOrd="1" presId="urn:microsoft.com/office/officeart/2005/8/layout/hProcess9"/>
    <dgm:cxn modelId="{8FE539FD-8825-42C8-92F4-B2A8BD639B43}" type="presOf" srcId="{0BD1E318-9634-42DA-86E2-006D2A7742BD}" destId="{D3E4AC84-626B-4ABF-94E7-19094A3CB8AB}" srcOrd="0" destOrd="0" presId="urn:microsoft.com/office/officeart/2005/8/layout/hProcess9"/>
    <dgm:cxn modelId="{5E7000C0-6887-45CC-A8C2-BFF14AABDA91}" srcId="{143D035E-DE3A-4A8A-9A77-98A7B14528FB}" destId="{DFF68EBC-6FD0-444F-822E-DCE25679057A}" srcOrd="0" destOrd="0" parTransId="{01E9D18D-35F6-4D1D-8B26-56753C6D0E21}" sibTransId="{3C0A7BC0-1198-4DBE-A832-BDBEAD845AAE}"/>
    <dgm:cxn modelId="{BB08D413-8C72-48B1-BB3E-62CCDE2F1D7F}" type="presOf" srcId="{328007C7-3E60-4A83-B5E6-C2AAED10DF2C}" destId="{DAC84BD7-99BE-4307-A9E7-991DC88F3491}" srcOrd="0" destOrd="1" presId="urn:microsoft.com/office/officeart/2005/8/layout/hProcess9"/>
    <dgm:cxn modelId="{D6B274C8-5F97-4EF5-B70F-381774204EE7}" srcId="{02038992-55AC-4727-AE98-F8A8C2AE156D}" destId="{9D9DB526-361A-4AC8-991B-6EDC2AC7B455}" srcOrd="2" destOrd="0" parTransId="{14FEC580-A2E9-42F4-A5D7-21461A54F2F8}" sibTransId="{F113F8C9-E47C-4855-8763-689FF84F563D}"/>
    <dgm:cxn modelId="{3A321508-50C5-4CD0-A2E3-631E41F6CC94}" srcId="{02038992-55AC-4727-AE98-F8A8C2AE156D}" destId="{4A2359C9-FB07-40DF-AAEC-9DFEED0FAC3F}" srcOrd="1" destOrd="0" parTransId="{F7BFFFA9-CF11-4082-A753-EA29460C729D}" sibTransId="{61E4A8DF-F163-4DC9-B41F-DDD56B2FF1C0}"/>
    <dgm:cxn modelId="{925ECBFD-6D1B-4B92-8C6C-97EE18A04568}" srcId="{0BD1E318-9634-42DA-86E2-006D2A7742BD}" destId="{02038992-55AC-4727-AE98-F8A8C2AE156D}" srcOrd="0" destOrd="0" parTransId="{D942287E-1435-4B22-9B18-8D8FA3CE0CE4}" sibTransId="{3CD14E1E-F514-482E-B7E2-14D00381C25F}"/>
    <dgm:cxn modelId="{366305D6-A8A9-4640-B852-35AE50CF2B7C}" type="presOf" srcId="{02038992-55AC-4727-AE98-F8A8C2AE156D}" destId="{DAC84BD7-99BE-4307-A9E7-991DC88F3491}" srcOrd="0" destOrd="0" presId="urn:microsoft.com/office/officeart/2005/8/layout/hProcess9"/>
    <dgm:cxn modelId="{41E74E5C-C438-40C9-933D-0399C956BD55}" type="presParOf" srcId="{D3E4AC84-626B-4ABF-94E7-19094A3CB8AB}" destId="{47D6008E-0259-4349-B7D4-8AE9210FCC43}" srcOrd="0" destOrd="0" presId="urn:microsoft.com/office/officeart/2005/8/layout/hProcess9"/>
    <dgm:cxn modelId="{5386EC0A-0CA4-4E80-B97E-F37738182662}" type="presParOf" srcId="{D3E4AC84-626B-4ABF-94E7-19094A3CB8AB}" destId="{3C911DDE-44B8-4BD3-B3F7-CBE19A8DDF4A}" srcOrd="1" destOrd="0" presId="urn:microsoft.com/office/officeart/2005/8/layout/hProcess9"/>
    <dgm:cxn modelId="{5DE60DA0-2F77-44BF-9F89-5EC391898FF8}" type="presParOf" srcId="{3C911DDE-44B8-4BD3-B3F7-CBE19A8DDF4A}" destId="{DAC84BD7-99BE-4307-A9E7-991DC88F3491}" srcOrd="0" destOrd="0" presId="urn:microsoft.com/office/officeart/2005/8/layout/hProcess9"/>
    <dgm:cxn modelId="{71434034-EEEA-47D6-9F25-23CA0A84A5FC}" type="presParOf" srcId="{3C911DDE-44B8-4BD3-B3F7-CBE19A8DDF4A}" destId="{DA1220F0-17DE-4716-827E-D0E44360990D}" srcOrd="1" destOrd="0" presId="urn:microsoft.com/office/officeart/2005/8/layout/hProcess9"/>
    <dgm:cxn modelId="{44982D1E-6C78-4148-9C87-EE69ECB8B6AA}" type="presParOf" srcId="{3C911DDE-44B8-4BD3-B3F7-CBE19A8DDF4A}" destId="{26CDA5AC-199C-488D-BDF8-201169755853}" srcOrd="2" destOrd="0" presId="urn:microsoft.com/office/officeart/2005/8/layout/hProcess9"/>
    <dgm:cxn modelId="{C3B59257-C758-4BB1-8E05-0EA15F9BB611}" type="presParOf" srcId="{3C911DDE-44B8-4BD3-B3F7-CBE19A8DDF4A}" destId="{A217A9D9-CE8B-4F11-9454-E6F044121369}" srcOrd="3" destOrd="0" presId="urn:microsoft.com/office/officeart/2005/8/layout/hProcess9"/>
    <dgm:cxn modelId="{79FCC055-7471-451B-B2C1-C774BE163A59}" type="presParOf" srcId="{3C911DDE-44B8-4BD3-B3F7-CBE19A8DDF4A}" destId="{350E606C-A63E-4702-9A43-897467481AB4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  <a:ext uri="{C62137D5-CB1D-491B-B009-E17868A290BF}">
      <dgm14:recolorImg xmlns:dgm14="http://schemas.microsoft.com/office/drawing/2010/diagram" xmlns="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D6008E-0259-4349-B7D4-8AE9210FCC43}">
      <dsp:nvSpPr>
        <dsp:cNvPr id="0" name=""/>
        <dsp:cNvSpPr/>
      </dsp:nvSpPr>
      <dsp:spPr>
        <a:xfrm>
          <a:off x="2" y="0"/>
          <a:ext cx="11894814" cy="5281448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AC84BD7-99BE-4307-A9E7-991DC88F3491}">
      <dsp:nvSpPr>
        <dsp:cNvPr id="0" name=""/>
        <dsp:cNvSpPr/>
      </dsp:nvSpPr>
      <dsp:spPr>
        <a:xfrm>
          <a:off x="176025" y="1505677"/>
          <a:ext cx="3384100" cy="2341075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b="1" kern="1200" noProof="0" dirty="0" smtClean="0"/>
            <a:t>Phase 1</a:t>
          </a:r>
          <a:endParaRPr lang="en-GB" sz="3200" b="1" kern="1200" noProof="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400" kern="1200" noProof="0" dirty="0" smtClean="0"/>
            <a:t>Project idea</a:t>
          </a:r>
          <a:endParaRPr lang="en-GB" sz="2400" kern="1200" noProof="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400" kern="1200" noProof="0" dirty="0" smtClean="0"/>
            <a:t>Find appropriate call</a:t>
          </a:r>
          <a:endParaRPr lang="en-GB" sz="2400" kern="1200" noProof="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400" kern="1200" dirty="0" smtClean="0"/>
            <a:t>Find  partners</a:t>
          </a:r>
          <a:endParaRPr lang="en-GB" sz="2400" kern="1200" noProof="0" dirty="0"/>
        </a:p>
      </dsp:txBody>
      <dsp:txXfrm>
        <a:off x="290307" y="1619959"/>
        <a:ext cx="3155536" cy="2112511"/>
      </dsp:txXfrm>
    </dsp:sp>
    <dsp:sp modelId="{26CDA5AC-199C-488D-BDF8-201169755853}">
      <dsp:nvSpPr>
        <dsp:cNvPr id="0" name=""/>
        <dsp:cNvSpPr/>
      </dsp:nvSpPr>
      <dsp:spPr>
        <a:xfrm>
          <a:off x="4263995" y="1466277"/>
          <a:ext cx="2977083" cy="2333216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b="1" kern="1200" noProof="0" dirty="0" smtClean="0"/>
            <a:t>Phase 2</a:t>
          </a:r>
          <a:endParaRPr lang="en-GB" sz="3600" b="1" kern="1200" noProof="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800" kern="1200" noProof="0" dirty="0" smtClean="0"/>
            <a:t>Proposal Writing</a:t>
          </a:r>
          <a:endParaRPr lang="en-GB" sz="2800" kern="1200" noProof="0" dirty="0"/>
        </a:p>
      </dsp:txBody>
      <dsp:txXfrm>
        <a:off x="4377893" y="1580175"/>
        <a:ext cx="2749287" cy="2105420"/>
      </dsp:txXfrm>
    </dsp:sp>
    <dsp:sp modelId="{350E606C-A63E-4702-9A43-897467481AB4}">
      <dsp:nvSpPr>
        <dsp:cNvPr id="0" name=""/>
        <dsp:cNvSpPr/>
      </dsp:nvSpPr>
      <dsp:spPr>
        <a:xfrm>
          <a:off x="7513297" y="1458366"/>
          <a:ext cx="2664665" cy="2136176"/>
        </a:xfrm>
        <a:prstGeom prst="round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85000"/>
                <a:satMod val="130000"/>
              </a:schemeClr>
            </a:gs>
            <a:gs pos="34000">
              <a:schemeClr val="lt1">
                <a:hueOff val="0"/>
                <a:satOff val="0"/>
                <a:lumOff val="0"/>
                <a:alphaOff val="0"/>
                <a:shade val="87000"/>
                <a:satMod val="125000"/>
              </a:schemeClr>
            </a:gs>
            <a:gs pos="70000">
              <a:schemeClr val="lt1">
                <a:hueOff val="0"/>
                <a:satOff val="0"/>
                <a:lumOff val="0"/>
                <a:alphaOff val="0"/>
                <a:tint val="100000"/>
                <a:shade val="90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t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b="1" kern="1200" noProof="0" dirty="0" smtClean="0"/>
            <a:t>Phase 3</a:t>
          </a:r>
          <a:endParaRPr lang="en-GB" sz="3600" b="1" kern="1200" noProof="0" dirty="0"/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GB" sz="2800" kern="1200" noProof="0" dirty="0" smtClean="0"/>
            <a:t>Proposal Submission</a:t>
          </a:r>
          <a:endParaRPr lang="en-GB" sz="2800" kern="1200" noProof="0" dirty="0"/>
        </a:p>
      </dsp:txBody>
      <dsp:txXfrm>
        <a:off x="7617577" y="1562646"/>
        <a:ext cx="2456105" cy="192761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0.66532</cdr:x>
      <cdr:y>0.07042</cdr:y>
    </cdr:from>
    <cdr:to>
      <cdr:x>0.98406</cdr:x>
      <cdr:y>0.21126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6012160" y="360040"/>
          <a:ext cx="2880294" cy="720054"/>
        </a:xfrm>
        <a:prstGeom xmlns:a="http://schemas.openxmlformats.org/drawingml/2006/main" prst="rect">
          <a:avLst/>
        </a:prstGeom>
      </cdr:spPr>
      <cdr:style>
        <a:lnRef xmlns:a="http://schemas.openxmlformats.org/drawingml/2006/main" idx="1">
          <a:schemeClr val="accent5"/>
        </a:lnRef>
        <a:fillRef xmlns:a="http://schemas.openxmlformats.org/drawingml/2006/main" idx="2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anchor="ctr" anchorCtr="0"/>
        <a:lstStyle xmlns:a="http://schemas.openxmlformats.org/drawingml/2006/main"/>
        <a:p xmlns:a="http://schemas.openxmlformats.org/drawingml/2006/main">
          <a:pPr algn="ctr"/>
          <a:r>
            <a:rPr lang="en-US" sz="1800" b="1" dirty="0" smtClean="0">
              <a:solidFill>
                <a:srgbClr val="FF0000"/>
              </a:solidFill>
            </a:rPr>
            <a:t>Choose the Best in the area!</a:t>
          </a:r>
          <a:endParaRPr lang="en-US" sz="1800" b="1" dirty="0">
            <a:solidFill>
              <a:srgbClr val="FF0000"/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0995" cy="49252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765916" y="0"/>
            <a:ext cx="2880995" cy="49252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F85B76-C8E1-4403-BF06-D590BDA36288}" type="datetimeFigureOut">
              <a:rPr lang="en-US" smtClean="0"/>
              <a:pPr/>
              <a:t>5/13/2019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356206"/>
            <a:ext cx="2880995" cy="49252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765916" y="9356206"/>
            <a:ext cx="2880995" cy="49252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395012-0CD9-43C0-845D-678389E2EDF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89421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0995" cy="49252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65916" y="0"/>
            <a:ext cx="2880995" cy="49252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87A6D7-F7C2-492A-B34C-A6C1093843DD}" type="datetimeFigureOut">
              <a:rPr lang="en-US" smtClean="0"/>
              <a:pPr/>
              <a:t>5/13/2019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1275" y="738188"/>
            <a:ext cx="6565900" cy="36941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4845" y="4678958"/>
            <a:ext cx="5318760" cy="443269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356206"/>
            <a:ext cx="2880995" cy="49252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65916" y="9356206"/>
            <a:ext cx="2880995" cy="49252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A86CDA-E899-4E12-AAB0-1BEA72D9C1F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47129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endParaRPr lang="en-GB" dirty="0">
              <a:latin typeface="+mn-lt"/>
              <a:ea typeface="MS PGothic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C2BDB83-559F-4BFA-8E79-A15654D0BCFA}" type="slidenum">
              <a:rPr lang="en-GB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13584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en-US" sz="1100" dirty="0" smtClean="0">
                <a:ea typeface="MS PGothic" pitchFamily="34" charset="-128"/>
              </a:rPr>
              <a:t> Horizon 2020 is focused on three priorities: excellent science, industrial leadership and societal challenges. These are all open for international participation, in particular to Chinese participation</a:t>
            </a:r>
            <a:r>
              <a:rPr lang="en-GB" altLang="en-US" sz="1100" dirty="0" smtClean="0"/>
              <a:t>.</a:t>
            </a:r>
          </a:p>
          <a:p>
            <a:endParaRPr lang="en-GB" altLang="en-US" sz="1100" dirty="0" smtClean="0"/>
          </a:p>
          <a:p>
            <a:r>
              <a:rPr lang="en-GB" altLang="en-US" sz="1100" b="1" u="sng" dirty="0" smtClean="0"/>
              <a:t>***CLICK for animation***</a:t>
            </a:r>
          </a:p>
          <a:p>
            <a:pPr eaLnBrk="1" hangingPunct="1"/>
            <a:endParaRPr lang="en-GB" altLang="en-US" sz="1100" dirty="0" smtClean="0"/>
          </a:p>
          <a:p>
            <a:pPr eaLnBrk="1" hangingPunct="1">
              <a:buFont typeface="Wingdings" pitchFamily="2" charset="2"/>
              <a:buChar char="Ø"/>
            </a:pPr>
            <a:r>
              <a:rPr lang="en-GB" altLang="en-US" sz="1100" u="sng" dirty="0" smtClean="0"/>
              <a:t>Priority 1: </a:t>
            </a:r>
            <a:r>
              <a:rPr lang="en-GB" altLang="en-US" sz="1100" b="1" u="sng" dirty="0" smtClean="0"/>
              <a:t>Excellent Science</a:t>
            </a:r>
          </a:p>
          <a:p>
            <a:pPr eaLnBrk="1" hangingPunct="1"/>
            <a:endParaRPr lang="en-GB" altLang="en-US" sz="1100" dirty="0" smtClean="0"/>
          </a:p>
          <a:p>
            <a:pPr eaLnBrk="1" hangingPunct="1">
              <a:buFontTx/>
              <a:buChar char="•"/>
            </a:pPr>
            <a:r>
              <a:rPr lang="en-GB" altLang="en-US" sz="1100" dirty="0" smtClean="0"/>
              <a:t>Objectives are:</a:t>
            </a:r>
          </a:p>
          <a:p>
            <a:pPr marL="628650" lvl="1" indent="-171450" eaLnBrk="1" hangingPunct="1">
              <a:buFontTx/>
              <a:buChar char="•"/>
            </a:pPr>
            <a:r>
              <a:rPr lang="en-GB" altLang="en-US" sz="1100" dirty="0" smtClean="0"/>
              <a:t>World class science is the foundation of tomorrow’s technologies, jobs and wellbeing</a:t>
            </a:r>
          </a:p>
          <a:p>
            <a:pPr marL="628650" lvl="1" indent="-171450" eaLnBrk="1" hangingPunct="1">
              <a:buFontTx/>
              <a:buChar char="•"/>
            </a:pPr>
            <a:r>
              <a:rPr lang="en-GB" altLang="en-US" sz="1100" dirty="0" smtClean="0"/>
              <a:t>Europe needs to develop, attract and retain research talent</a:t>
            </a:r>
          </a:p>
          <a:p>
            <a:pPr marL="628650" lvl="1" indent="-171450" eaLnBrk="1" hangingPunct="1">
              <a:buFontTx/>
              <a:buChar char="•"/>
            </a:pPr>
            <a:r>
              <a:rPr lang="en-GB" altLang="en-US" sz="1100" dirty="0" smtClean="0"/>
              <a:t>Researchers need access to the best infrastructures</a:t>
            </a:r>
          </a:p>
          <a:p>
            <a:pPr eaLnBrk="1" hangingPunct="1"/>
            <a:endParaRPr lang="en-GB" altLang="en-US" sz="1100" dirty="0" smtClean="0"/>
          </a:p>
          <a:p>
            <a:pPr eaLnBrk="1" hangingPunct="1">
              <a:buFontTx/>
              <a:buChar char="•"/>
            </a:pPr>
            <a:r>
              <a:rPr lang="en-GB" altLang="en-US" sz="1100" dirty="0" smtClean="0"/>
              <a:t>Funding: </a:t>
            </a:r>
          </a:p>
          <a:p>
            <a:pPr marL="628650" lvl="1" indent="-171450" eaLnBrk="1" hangingPunct="1">
              <a:buFontTx/>
              <a:buChar char="•"/>
            </a:pPr>
            <a:r>
              <a:rPr lang="en-GB" altLang="en-US" sz="1100" dirty="0" smtClean="0"/>
              <a:t>European Research Council (ERC): 13 billion Euros </a:t>
            </a:r>
          </a:p>
          <a:p>
            <a:pPr marL="628650" lvl="1" indent="-171450" eaLnBrk="1" hangingPunct="1">
              <a:buFontTx/>
              <a:buChar char="•"/>
            </a:pPr>
            <a:r>
              <a:rPr lang="en-GB" altLang="en-US" sz="1100" dirty="0" smtClean="0"/>
              <a:t>Future and Emerging Technologies (FET): 2.7 billion Euros</a:t>
            </a:r>
          </a:p>
          <a:p>
            <a:pPr marL="628650" lvl="1" indent="-171450" eaLnBrk="1" hangingPunct="1">
              <a:buFontTx/>
              <a:buChar char="•"/>
            </a:pPr>
            <a:r>
              <a:rPr lang="en-GB" altLang="en-US" sz="1100" dirty="0" smtClean="0"/>
              <a:t>Marie </a:t>
            </a:r>
            <a:r>
              <a:rPr lang="en-GB" altLang="en-US" sz="1100" dirty="0" err="1" smtClean="0"/>
              <a:t>Sklodowska</a:t>
            </a:r>
            <a:r>
              <a:rPr lang="en-GB" altLang="en-US" sz="1100" dirty="0" smtClean="0"/>
              <a:t>-Curie actions (MSCA): 6.2 billion Euros)</a:t>
            </a:r>
          </a:p>
          <a:p>
            <a:endParaRPr lang="en-GB" altLang="en-US" sz="1100" dirty="0" smtClean="0"/>
          </a:p>
          <a:p>
            <a:r>
              <a:rPr lang="en-GB" altLang="en-US" sz="1100" b="1" u="sng" dirty="0" smtClean="0"/>
              <a:t>***CLICK for animation***</a:t>
            </a:r>
          </a:p>
          <a:p>
            <a:endParaRPr lang="en-GB" altLang="en-US" sz="1100" b="1" u="sng" dirty="0" smtClean="0"/>
          </a:p>
          <a:p>
            <a:pPr eaLnBrk="1" hangingPunct="1">
              <a:buFont typeface="Wingdings" pitchFamily="2" charset="2"/>
              <a:buChar char="Ø"/>
            </a:pPr>
            <a:r>
              <a:rPr lang="en-GB" altLang="en-US" sz="1100" dirty="0" smtClean="0"/>
              <a:t>Priority 2: </a:t>
            </a:r>
            <a:r>
              <a:rPr lang="en-GB" altLang="en-US" sz="1100" b="1" dirty="0" smtClean="0"/>
              <a:t>Industrial Leadership </a:t>
            </a:r>
          </a:p>
          <a:p>
            <a:pPr eaLnBrk="1" hangingPunct="1"/>
            <a:endParaRPr lang="en-GB" altLang="en-US" sz="1100" dirty="0" smtClean="0"/>
          </a:p>
          <a:p>
            <a:pPr eaLnBrk="1" hangingPunct="1">
              <a:buFontTx/>
              <a:buChar char="•"/>
            </a:pPr>
            <a:r>
              <a:rPr lang="en-GB" altLang="en-US" sz="1100" dirty="0" smtClean="0"/>
              <a:t>Objectives are:</a:t>
            </a:r>
          </a:p>
          <a:p>
            <a:pPr marL="628650" lvl="1" indent="-171450" eaLnBrk="1" hangingPunct="1">
              <a:buFontTx/>
              <a:buChar char="•"/>
            </a:pPr>
            <a:r>
              <a:rPr lang="en-GB" altLang="en-US" sz="1100" dirty="0" smtClean="0"/>
              <a:t>Strategic investments in key technologies (e.g. advanced manufacturing, micro-electronics) underpin innovation across existing and emerging sectors</a:t>
            </a:r>
          </a:p>
          <a:p>
            <a:pPr marL="628650" lvl="1" indent="-171450" eaLnBrk="1" hangingPunct="1">
              <a:buFontTx/>
              <a:buChar char="•"/>
            </a:pPr>
            <a:r>
              <a:rPr lang="en-GB" altLang="en-US" sz="1100" dirty="0" smtClean="0"/>
              <a:t>Europe needs to attract more private investment in research and innovation </a:t>
            </a:r>
          </a:p>
          <a:p>
            <a:pPr marL="628650" lvl="1" indent="-171450" eaLnBrk="1" hangingPunct="1">
              <a:buFontTx/>
              <a:buChar char="•"/>
            </a:pPr>
            <a:r>
              <a:rPr lang="en-GB" altLang="en-US" sz="1100" dirty="0" smtClean="0"/>
              <a:t>Europe needs more innovative small and medium-sized enterprises (SMEs) to create growth and jobs</a:t>
            </a:r>
          </a:p>
          <a:p>
            <a:pPr eaLnBrk="1" hangingPunct="1"/>
            <a:endParaRPr lang="en-GB" altLang="en-US" sz="1100" dirty="0" smtClean="0"/>
          </a:p>
          <a:p>
            <a:pPr eaLnBrk="1" hangingPunct="1">
              <a:buFontTx/>
              <a:buChar char="•"/>
            </a:pPr>
            <a:r>
              <a:rPr lang="en-GB" altLang="en-US" sz="1100" dirty="0" smtClean="0"/>
              <a:t>Funding: </a:t>
            </a:r>
          </a:p>
          <a:p>
            <a:pPr marL="628650" lvl="1" indent="-171450" eaLnBrk="1" hangingPunct="1">
              <a:buFontTx/>
              <a:buChar char="•"/>
            </a:pPr>
            <a:r>
              <a:rPr lang="en-GB" altLang="en-US" sz="1100" dirty="0" smtClean="0"/>
              <a:t>Leadership in enabling and industrial technologies (LEITs): 1</a:t>
            </a:r>
            <a:r>
              <a:rPr lang="en-GB" altLang="en-US" sz="1100" dirty="0" smtClean="0">
                <a:solidFill>
                  <a:srgbClr val="0070C0"/>
                </a:solidFill>
                <a:cs typeface="Arial" pitchFamily="34" charset="0"/>
              </a:rPr>
              <a:t>3.6 </a:t>
            </a:r>
            <a:r>
              <a:rPr lang="en-GB" altLang="en-US" dirty="0" smtClean="0"/>
              <a:t>billion Euros </a:t>
            </a:r>
          </a:p>
          <a:p>
            <a:pPr marL="628650" lvl="1" indent="-171450" eaLnBrk="1" hangingPunct="1">
              <a:buFontTx/>
              <a:buChar char="•"/>
            </a:pPr>
            <a:r>
              <a:rPr lang="en-GB" altLang="en-US" sz="1100" dirty="0" smtClean="0"/>
              <a:t>Access to risk finance: </a:t>
            </a:r>
            <a:r>
              <a:rPr lang="en-GB" altLang="en-US" sz="1100" dirty="0" smtClean="0">
                <a:solidFill>
                  <a:srgbClr val="0070C0"/>
                </a:solidFill>
                <a:cs typeface="Arial" pitchFamily="34" charset="0"/>
              </a:rPr>
              <a:t>2.9 </a:t>
            </a:r>
            <a:r>
              <a:rPr lang="en-GB" altLang="en-US" dirty="0" smtClean="0"/>
              <a:t>billion Euros</a:t>
            </a:r>
            <a:endParaRPr lang="en-GB" altLang="en-US" sz="1100" dirty="0" smtClean="0"/>
          </a:p>
          <a:p>
            <a:pPr marL="628650" lvl="1" indent="-171450" eaLnBrk="1" hangingPunct="1">
              <a:buFontTx/>
              <a:buChar char="•"/>
            </a:pPr>
            <a:r>
              <a:rPr lang="en-GB" altLang="en-US" sz="1100" dirty="0" smtClean="0">
                <a:solidFill>
                  <a:srgbClr val="0070C0"/>
                </a:solidFill>
                <a:cs typeface="Arial" pitchFamily="34" charset="0"/>
              </a:rPr>
              <a:t>Innovation in SMEs: 0.7 </a:t>
            </a:r>
            <a:r>
              <a:rPr lang="en-GB" altLang="en-US" dirty="0" smtClean="0"/>
              <a:t>billion Euros </a:t>
            </a:r>
            <a:endParaRPr lang="en-GB" altLang="en-US" sz="1100" dirty="0" smtClean="0"/>
          </a:p>
          <a:p>
            <a:endParaRPr lang="en-GB" altLang="en-US" sz="1100" dirty="0" smtClean="0"/>
          </a:p>
          <a:p>
            <a:r>
              <a:rPr lang="en-GB" altLang="en-US" b="1" u="sng" dirty="0" smtClean="0"/>
              <a:t>***CLICK for animation***</a:t>
            </a:r>
            <a:endParaRPr lang="en-GB" altLang="en-US" sz="1100" dirty="0" smtClean="0"/>
          </a:p>
          <a:p>
            <a:pPr eaLnBrk="1" hangingPunct="1"/>
            <a:endParaRPr lang="en-GB" altLang="en-US" sz="1100" dirty="0" smtClean="0"/>
          </a:p>
          <a:p>
            <a:pPr eaLnBrk="1" hangingPunct="1">
              <a:buFont typeface="Wingdings" pitchFamily="2" charset="2"/>
              <a:buChar char="Ø"/>
            </a:pPr>
            <a:r>
              <a:rPr lang="en-GB" altLang="en-US" sz="1100" u="sng" dirty="0" smtClean="0"/>
              <a:t>Priority 3: </a:t>
            </a:r>
            <a:r>
              <a:rPr lang="en-GB" altLang="en-US" sz="1100" b="1" u="sng" dirty="0" smtClean="0"/>
              <a:t>Societal Challenges</a:t>
            </a:r>
          </a:p>
          <a:p>
            <a:pPr eaLnBrk="1" hangingPunct="1"/>
            <a:endParaRPr lang="en-GB" altLang="en-US" sz="1100" dirty="0" smtClean="0">
              <a:solidFill>
                <a:srgbClr val="FF0000"/>
              </a:solidFill>
            </a:endParaRPr>
          </a:p>
          <a:p>
            <a:pPr eaLnBrk="1" hangingPunct="1">
              <a:buFontTx/>
              <a:buChar char="•"/>
            </a:pPr>
            <a:r>
              <a:rPr lang="en-GB" altLang="en-US" dirty="0" smtClean="0"/>
              <a:t>Objectives are:</a:t>
            </a:r>
            <a:endParaRPr lang="en-GB" altLang="en-US" sz="1100" dirty="0" smtClean="0"/>
          </a:p>
          <a:p>
            <a:pPr marL="628650" lvl="1" indent="-171450" eaLnBrk="1" hangingPunct="1">
              <a:buFontTx/>
              <a:buChar char="•"/>
            </a:pPr>
            <a:r>
              <a:rPr lang="en-GB" altLang="en-US" sz="1100" dirty="0" smtClean="0">
                <a:solidFill>
                  <a:srgbClr val="FF0000"/>
                </a:solidFill>
              </a:rPr>
              <a:t>Concerns</a:t>
            </a:r>
            <a:r>
              <a:rPr lang="en-GB" altLang="en-US" sz="1100" dirty="0" smtClean="0">
                <a:solidFill>
                  <a:schemeClr val="tx2"/>
                </a:solidFill>
              </a:rPr>
              <a:t> of citizens and society/EU policy objectives (climate, environment, energy, transport, etc.) cannot be achieved without innovation</a:t>
            </a:r>
            <a:r>
              <a:rPr lang="en-GB" altLang="zh-CN" sz="1100" dirty="0" smtClean="0">
                <a:solidFill>
                  <a:schemeClr val="tx2"/>
                </a:solidFill>
              </a:rPr>
              <a:t> </a:t>
            </a:r>
          </a:p>
          <a:p>
            <a:pPr marL="628650" lvl="1" indent="-171450" eaLnBrk="1" hangingPunct="1">
              <a:buFontTx/>
              <a:buChar char="•"/>
            </a:pPr>
            <a:r>
              <a:rPr lang="en-GB" altLang="en-US" sz="1100" dirty="0" smtClean="0">
                <a:solidFill>
                  <a:schemeClr val="tx2"/>
                </a:solidFill>
              </a:rPr>
              <a:t>Breakthrough </a:t>
            </a:r>
            <a:r>
              <a:rPr lang="en-GB" altLang="en-US" sz="1100" dirty="0" smtClean="0">
                <a:solidFill>
                  <a:srgbClr val="FF0000"/>
                </a:solidFill>
              </a:rPr>
              <a:t>solutions</a:t>
            </a:r>
            <a:r>
              <a:rPr lang="en-GB" altLang="en-US" sz="1100" dirty="0" smtClean="0">
                <a:solidFill>
                  <a:schemeClr val="tx2"/>
                </a:solidFill>
              </a:rPr>
              <a:t> come from multi-disciplinary collaborations, including social sciences &amp; humanities</a:t>
            </a:r>
          </a:p>
          <a:p>
            <a:pPr marL="628650" lvl="1" indent="-171450" eaLnBrk="1" hangingPunct="1">
              <a:buFontTx/>
              <a:buChar char="•"/>
            </a:pPr>
            <a:r>
              <a:rPr lang="en-GB" altLang="en-US" sz="1100" dirty="0" smtClean="0">
                <a:solidFill>
                  <a:schemeClr val="tx2"/>
                </a:solidFill>
              </a:rPr>
              <a:t>Promising solutions need to be </a:t>
            </a:r>
            <a:r>
              <a:rPr lang="en-GB" altLang="en-US" sz="1100" dirty="0" smtClean="0">
                <a:solidFill>
                  <a:srgbClr val="FF0000"/>
                </a:solidFill>
              </a:rPr>
              <a:t>tested, demonstrated and scaled up</a:t>
            </a:r>
            <a:endParaRPr lang="en-GB" altLang="zh-CN" sz="1100" dirty="0" smtClean="0">
              <a:solidFill>
                <a:srgbClr val="FF0000"/>
              </a:solidFill>
            </a:endParaRPr>
          </a:p>
          <a:p>
            <a:pPr eaLnBrk="1" hangingPunct="1"/>
            <a:endParaRPr lang="en-GB" altLang="en-US" sz="1100" dirty="0" smtClean="0"/>
          </a:p>
          <a:p>
            <a:pPr eaLnBrk="1" hangingPunct="1">
              <a:buFontTx/>
              <a:buChar char="•"/>
            </a:pPr>
            <a:r>
              <a:rPr lang="en-GB" altLang="en-US" sz="1100" dirty="0" smtClean="0"/>
              <a:t>Funding: </a:t>
            </a:r>
          </a:p>
          <a:p>
            <a:pPr marL="628650" lvl="1" indent="-171450" eaLnBrk="1" hangingPunct="1">
              <a:buFontTx/>
              <a:buChar char="•"/>
            </a:pPr>
            <a:r>
              <a:rPr lang="en-GB" altLang="en-US" sz="1100" dirty="0" smtClean="0"/>
              <a:t>Health, demographic change and wellbeing: 7.5 </a:t>
            </a:r>
            <a:r>
              <a:rPr lang="en-GB" altLang="en-US" dirty="0" smtClean="0"/>
              <a:t>billion Euros</a:t>
            </a:r>
            <a:endParaRPr lang="en-GB" altLang="en-US" sz="1100" dirty="0" smtClean="0"/>
          </a:p>
          <a:p>
            <a:pPr marL="628650" lvl="1" indent="-171450" eaLnBrk="1" hangingPunct="1">
              <a:buFontTx/>
              <a:buChar char="•"/>
            </a:pPr>
            <a:r>
              <a:rPr lang="en-GB" altLang="en-US" sz="1100" dirty="0" smtClean="0"/>
              <a:t>Food security, sustainable agriculture, marine and maritime research &amp; the Bio-economy: 3.9 </a:t>
            </a:r>
            <a:r>
              <a:rPr lang="en-GB" altLang="en-US" dirty="0" smtClean="0"/>
              <a:t>billion Euros</a:t>
            </a:r>
            <a:endParaRPr lang="en-GB" altLang="en-US" sz="1100" dirty="0" smtClean="0"/>
          </a:p>
          <a:p>
            <a:pPr marL="628650" lvl="1" indent="-171450" eaLnBrk="1" hangingPunct="1">
              <a:buFontTx/>
              <a:buChar char="•"/>
            </a:pPr>
            <a:r>
              <a:rPr lang="en-GB" altLang="en-US" sz="1100" dirty="0" smtClean="0"/>
              <a:t>Secure, clean and efficient energy: 5.9 </a:t>
            </a:r>
            <a:r>
              <a:rPr lang="en-GB" altLang="en-US" dirty="0" smtClean="0"/>
              <a:t>billion Euros</a:t>
            </a:r>
            <a:endParaRPr lang="en-GB" altLang="en-US" sz="1100" dirty="0" smtClean="0"/>
          </a:p>
          <a:p>
            <a:pPr marL="628650" lvl="1" indent="-171450" eaLnBrk="1" hangingPunct="1">
              <a:buFontTx/>
              <a:buChar char="•"/>
            </a:pPr>
            <a:r>
              <a:rPr lang="en-GB" altLang="en-US" dirty="0" smtClean="0"/>
              <a:t>Smart, green and integrated transport: 6.3 billion Euros </a:t>
            </a:r>
          </a:p>
          <a:p>
            <a:pPr marL="628650" lvl="1" indent="-171450" eaLnBrk="1" hangingPunct="1">
              <a:buFontTx/>
              <a:buChar char="•"/>
            </a:pPr>
            <a:r>
              <a:rPr lang="en-GB" altLang="en-US" dirty="0" smtClean="0"/>
              <a:t>Climate action, resource efficiency and raw materials: 3.1 billion Euros </a:t>
            </a:r>
          </a:p>
          <a:p>
            <a:pPr marL="628650" lvl="1" indent="-171450" eaLnBrk="1" hangingPunct="1">
              <a:buFontTx/>
              <a:buChar char="•"/>
            </a:pPr>
            <a:r>
              <a:rPr lang="en-GB" altLang="en-US" dirty="0" smtClean="0"/>
              <a:t>Inclusive and reflective societies: 1.3 billion</a:t>
            </a:r>
          </a:p>
          <a:p>
            <a:pPr marL="628650" lvl="1" indent="-171450" eaLnBrk="1" hangingPunct="1">
              <a:buFontTx/>
              <a:buChar char="•"/>
            </a:pPr>
            <a:r>
              <a:rPr lang="en-GB" altLang="en-US" dirty="0" smtClean="0"/>
              <a:t>Secure societies: 1.7 billion </a:t>
            </a:r>
          </a:p>
          <a:p>
            <a:pPr marL="628650" lvl="1" indent="-171450" eaLnBrk="1" hangingPunct="1">
              <a:buFontTx/>
              <a:buChar char="•"/>
            </a:pPr>
            <a:r>
              <a:rPr lang="en-GB" altLang="en-US" dirty="0" smtClean="0"/>
              <a:t>Science with and for society: 0.5 billion </a:t>
            </a:r>
          </a:p>
          <a:p>
            <a:pPr marL="628650" lvl="1" indent="-171450" eaLnBrk="1" hangingPunct="1">
              <a:buFontTx/>
              <a:buChar char="•"/>
            </a:pPr>
            <a:r>
              <a:rPr lang="en-GB" altLang="en-US" dirty="0" smtClean="0"/>
              <a:t>Spreading excellence and widening participation : 0.8 billion Euros</a:t>
            </a:r>
            <a:endParaRPr lang="en-GB" altLang="en-US" sz="11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A90545E-1B0F-4D96-BC2D-8BF43414FC9F}" type="slidenum">
              <a:rPr lang="en-GB" altLang="en-US" smtClean="0"/>
              <a:pPr>
                <a:defRPr/>
              </a:pPr>
              <a:t>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3700512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E0D549-F45A-433D-BA11-A843C5D64429}" type="slidenum">
              <a:rPr lang="en-GB" smtClean="0"/>
              <a:pPr>
                <a:defRPr/>
              </a:pPr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477374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1E0D549-F45A-433D-BA11-A843C5D64429}" type="slidenum">
              <a:rPr lang="en-GB" smtClean="0"/>
              <a:pPr>
                <a:defRPr/>
              </a:pPr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980741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A86CDA-E899-4E12-AAB0-1BEA72D9C1F5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978449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8387" y="4663942"/>
            <a:ext cx="10058400" cy="931127"/>
          </a:xfrm>
        </p:spPr>
        <p:txBody>
          <a:bodyPr anchor="b">
            <a:noAutofit/>
          </a:bodyPr>
          <a:lstStyle>
            <a:lvl1pPr algn="l">
              <a:lnSpc>
                <a:spcPct val="85000"/>
              </a:lnSpc>
              <a:defRPr sz="4800" b="1" spc="-50" baseline="0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97280" y="5794332"/>
            <a:ext cx="8075295" cy="663404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b="1" cap="all" spc="200" baseline="0">
                <a:solidFill>
                  <a:srgbClr val="0070C0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 smtClean="0"/>
              <a:t>Presenter, </a:t>
            </a:r>
            <a:r>
              <a:rPr lang="en-US" dirty="0" err="1" smtClean="0"/>
              <a:t>InsTitution</a:t>
            </a:r>
            <a:r>
              <a:rPr lang="en-US" dirty="0" smtClean="0"/>
              <a:t>, </a:t>
            </a:r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159827" y="560159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81095" y="0"/>
            <a:ext cx="10545692" cy="4663942"/>
          </a:xfrm>
          <a:prstGeom prst="rect">
            <a:avLst/>
          </a:prstGeom>
        </p:spPr>
      </p:pic>
      <p:pic>
        <p:nvPicPr>
          <p:cNvPr id="10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5" y="0"/>
            <a:ext cx="1775372" cy="11896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528FC5F6-F338-4AE4-BB23-26385BCFC423}" type="datetimeFigureOut">
              <a:rPr lang="en-US" dirty="0"/>
              <a:pPr/>
              <a:t>5/13/2019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130238" y="6492875"/>
            <a:ext cx="1312025" cy="365125"/>
          </a:xfrm>
        </p:spPr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682661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197864"/>
            <a:ext cx="4937760" cy="467123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197864"/>
            <a:ext cx="4937760" cy="467123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none"/>
        </p:style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828473" y="6492875"/>
            <a:ext cx="1312025" cy="365125"/>
          </a:xfrm>
        </p:spPr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970362" y="6492875"/>
            <a:ext cx="1312025" cy="365125"/>
          </a:xfrm>
        </p:spPr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355507" y="6492875"/>
            <a:ext cx="1312025" cy="365125"/>
          </a:xfrm>
        </p:spPr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667532" y="5689549"/>
            <a:ext cx="3585427" cy="1168451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054417" y="2658328"/>
            <a:ext cx="10058400" cy="700949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191258" y="5847001"/>
            <a:ext cx="3000742" cy="97790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  <a:ln>
            <a:solidFill>
              <a:schemeClr val="bg1"/>
            </a:solidFill>
          </a:ln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C9CAD897-D46E-4AD2-BD9B-49DD3E640873}" type="datetimeFigureOut">
              <a:rPr lang="en-US" dirty="0"/>
              <a:pPr/>
              <a:t>5/13/2019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/>
          <a:lstStyle/>
          <a:p>
            <a:fld id="{E26F7E3A-B166-407D-9866-32884E7D5B37}" type="datetimeFigureOut">
              <a:rPr lang="en-US" dirty="0"/>
              <a:pPr/>
              <a:t>5/13/2019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0" y="1"/>
            <a:ext cx="12192000" cy="989013"/>
          </a:xfrm>
          <a:prstGeom prst="rect">
            <a:avLst/>
          </a:prstGeom>
          <a:solidFill>
            <a:srgbClr val="0F5494"/>
          </a:solidFill>
          <a:ln w="9525" algn="ctr">
            <a:solidFill>
              <a:srgbClr val="0F5494"/>
            </a:solidFill>
            <a:miter lim="800000"/>
            <a:headEnd/>
            <a:tailEnd/>
          </a:ln>
        </p:spPr>
        <p:txBody>
          <a:bodyPr lIns="91200" tIns="45600" rIns="91200" bIns="45600" anchor="ctr"/>
          <a:lstStyle>
            <a:lvl1pPr defTabSz="45402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45402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45402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45402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45402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4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4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4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4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endParaRPr lang="en-GB" altLang="en-US" sz="1800" smtClean="0">
              <a:solidFill>
                <a:srgbClr val="FFFFFF"/>
              </a:solidFill>
              <a:latin typeface="Verdana" pitchFamily="34" charset="0"/>
            </a:endParaRPr>
          </a:p>
        </p:txBody>
      </p:sp>
      <p:pic>
        <p:nvPicPr>
          <p:cNvPr id="5" name="Picture 5" descr="LOGO CE-EN-NEG-quadri.ai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8167" y="0"/>
            <a:ext cx="2012951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5668434" y="6497638"/>
            <a:ext cx="814917" cy="360362"/>
          </a:xfrm>
          <a:prstGeom prst="rect">
            <a:avLst/>
          </a:prstGeom>
          <a:solidFill>
            <a:srgbClr val="00BEFF"/>
          </a:solidFill>
          <a:ln w="9525">
            <a:solidFill>
              <a:srgbClr val="00BEFF"/>
            </a:solidFill>
            <a:miter lim="800000"/>
            <a:headEnd/>
            <a:tailEnd/>
          </a:ln>
        </p:spPr>
        <p:txBody>
          <a:bodyPr lIns="0" tIns="35895" rIns="53859" bIns="45600"/>
          <a:lstStyle>
            <a:lvl1pPr defTabSz="45402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45402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45402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45402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454025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454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454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454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4540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r>
              <a:rPr lang="en-IE" altLang="en-US" sz="600" i="1" smtClean="0">
                <a:solidFill>
                  <a:srgbClr val="FFFFFF"/>
                </a:solidFill>
                <a:latin typeface="Verdana" pitchFamily="34" charset="0"/>
              </a:rPr>
              <a:t> Research and</a:t>
            </a:r>
          </a:p>
          <a:p>
            <a:pPr eaLnBrk="1" hangingPunct="1">
              <a:defRPr/>
            </a:pPr>
            <a:r>
              <a:rPr lang="en-IE" altLang="en-US" sz="600" i="1" smtClean="0">
                <a:solidFill>
                  <a:srgbClr val="FFFFFF"/>
                </a:solidFill>
                <a:latin typeface="Verdana" pitchFamily="34" charset="0"/>
              </a:rPr>
              <a:t> Innovation</a:t>
            </a:r>
            <a:endParaRPr lang="en-GB" altLang="en-US" sz="600" i="1" smtClean="0">
              <a:solidFill>
                <a:srgbClr val="FFFFFF"/>
              </a:solidFill>
              <a:latin typeface="Verdana" pitchFamily="34" charset="0"/>
            </a:endParaRPr>
          </a:p>
        </p:txBody>
      </p:sp>
      <p:sp>
        <p:nvSpPr>
          <p:cNvPr id="7" name="Rectangle 23"/>
          <p:cNvSpPr>
            <a:spLocks noChangeArrowheads="1"/>
          </p:cNvSpPr>
          <p:nvPr userDrawn="1"/>
        </p:nvSpPr>
        <p:spPr bwMode="auto">
          <a:xfrm>
            <a:off x="5676901" y="1243014"/>
            <a:ext cx="825500" cy="34925"/>
          </a:xfrm>
          <a:prstGeom prst="rect">
            <a:avLst/>
          </a:prstGeom>
          <a:solidFill>
            <a:srgbClr val="00BEFF"/>
          </a:solidFill>
          <a:ln>
            <a:noFill/>
          </a:ln>
          <a:extLst/>
        </p:spPr>
        <p:txBody>
          <a:bodyPr wrap="none" lIns="91200" tIns="45600" rIns="91200" bIns="45600" anchor="ctr"/>
          <a:lstStyle>
            <a:lvl1pPr defTabSz="8001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defTabSz="8001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defTabSz="8001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defTabSz="8001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defTabSz="8001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defTabSz="8001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>
              <a:defRPr/>
            </a:pPr>
            <a:endParaRPr lang="en-GB" altLang="en-US" sz="7600" b="1" smtClean="0">
              <a:solidFill>
                <a:srgbClr val="FFD624"/>
              </a:solidFill>
              <a:latin typeface="Verdana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09600" y="2387601"/>
            <a:ext cx="10972800" cy="3633788"/>
          </a:xfrm>
        </p:spPr>
        <p:txBody>
          <a:bodyPr/>
          <a:lstStyle>
            <a:lvl1pPr marL="342597" indent="-342597">
              <a:buClr>
                <a:srgbClr val="0F5494"/>
              </a:buClr>
              <a:buFont typeface="Arial" pitchFamily="34" charset="0"/>
              <a:buChar char="•"/>
              <a:defRPr/>
            </a:lvl1pPr>
            <a:lvl2pPr>
              <a:buClr>
                <a:srgbClr val="0F5494"/>
              </a:buClr>
              <a:defRPr/>
            </a:lvl2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defTabSz="914400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defTabSz="914400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lvl1pPr>
          </a:lstStyle>
          <a:p>
            <a:pPr>
              <a:defRPr/>
            </a:pPr>
            <a:endParaRPr lang="en-GB" alt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defTabSz="914400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/>
            </a:lvl1pPr>
          </a:lstStyle>
          <a:p>
            <a:pPr>
              <a:defRPr/>
            </a:pPr>
            <a:fld id="{4F80D4C4-1D7F-422E-B5E2-7BBD3B33EF14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217340074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" y="981075"/>
            <a:ext cx="12240684" cy="5876925"/>
          </a:xfrm>
          <a:prstGeom prst="rect">
            <a:avLst/>
          </a:prstGeom>
          <a:solidFill>
            <a:srgbClr val="0F5494"/>
          </a:solidFill>
          <a:ln w="25400" algn="ctr">
            <a:solidFill>
              <a:srgbClr val="0F5494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>
            <a:lvl1pPr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1pPr>
            <a:lvl2pPr marL="742950" indent="-28575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2pPr>
            <a:lvl3pPr marL="1143000" indent="-22860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3pPr>
            <a:lvl4pPr marL="1600200" indent="-22860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4pPr>
            <a:lvl5pPr marL="2057400" indent="-22860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800" b="0" smtClean="0">
              <a:solidFill>
                <a:srgbClr val="FFFFFF"/>
              </a:solidFill>
            </a:endParaRPr>
          </a:p>
        </p:txBody>
      </p:sp>
      <p:pic>
        <p:nvPicPr>
          <p:cNvPr id="5" name="Picture 6" descr="LOGO CE-EN-quadri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32918" y="258764"/>
            <a:ext cx="1915583" cy="99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5683251" y="6402388"/>
            <a:ext cx="795867" cy="455612"/>
          </a:xfrm>
          <a:prstGeom prst="rect">
            <a:avLst/>
          </a:prstGeom>
          <a:solidFill>
            <a:srgbClr val="133176"/>
          </a:solidFill>
          <a:ln w="9525" algn="ctr">
            <a:solidFill>
              <a:srgbClr val="133176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>
            <a:lvl1pPr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1pPr>
            <a:lvl2pPr marL="742950" indent="-28575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2pPr>
            <a:lvl3pPr marL="1143000" indent="-22860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3pPr>
            <a:lvl4pPr marL="1600200" indent="-22860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4pPr>
            <a:lvl5pPr marL="2057400" indent="-22860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800" b="0" smtClean="0">
              <a:solidFill>
                <a:srgbClr val="FFFFFF"/>
              </a:solidFill>
            </a:endParaRPr>
          </a:p>
        </p:txBody>
      </p:sp>
      <p:pic>
        <p:nvPicPr>
          <p:cNvPr id="7" name="Picture 23" descr="RI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02301" y="6415088"/>
            <a:ext cx="742951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5C8B7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327651" y="2565401"/>
            <a:ext cx="6720416" cy="790575"/>
          </a:xfrm>
        </p:spPr>
        <p:txBody>
          <a:bodyPr/>
          <a:lstStyle>
            <a:lvl1pPr marL="3175">
              <a:defRPr sz="7600">
                <a:solidFill>
                  <a:srgbClr val="FFD624"/>
                </a:solidFill>
              </a:defRPr>
            </a:lvl1pPr>
          </a:lstStyle>
          <a:p>
            <a:pPr lvl="0"/>
            <a:r>
              <a:rPr lang="fr-BE" noProof="0" smtClean="0"/>
              <a:t>Click to edit Master title style</a:t>
            </a:r>
            <a:endParaRPr lang="en-GB" noProof="0" smtClean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814917" y="3716339"/>
            <a:ext cx="11377083" cy="1728787"/>
          </a:xfrm>
        </p:spPr>
        <p:txBody>
          <a:bodyPr/>
          <a:lstStyle>
            <a:lvl1pPr marL="0" indent="0">
              <a:buFontTx/>
              <a:buNone/>
              <a:defRPr sz="300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smtClean="0"/>
              <a:t>Click to edit Master subtitle style</a:t>
            </a:r>
            <a:endParaRPr lang="en-GB" noProof="0" smtClean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9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GB">
              <a:solidFill>
                <a:srgbClr val="FFFFFF"/>
              </a:solidFill>
            </a:endParaRPr>
          </a:p>
        </p:txBody>
      </p:sp>
      <p:sp>
        <p:nvSpPr>
          <p:cNvPr id="10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EDC31B83-A2F5-4945-8E4F-F35CD528E8D5}" type="slidenum">
              <a:rPr lang="en-GB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007326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C4D626-4A6F-4F61-967F-27D4FADBE35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6154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F4A14E-5245-4E1F-81F7-63A578DBB23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212626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492376"/>
            <a:ext cx="53848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2492376"/>
            <a:ext cx="5384800" cy="35290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C4587-3A46-4417-ACF2-CAB0D3F88CBB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308003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1C1770-B543-42F6-B005-70BF2F672F4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90277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787D89-8A88-4CE3-8070-E7F49335782D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302701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0D73EB-104E-4972-A85F-DCAABBCA7CE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42755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733CA4-B0C5-4D2A-97AA-5AB27178C598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49556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B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7CE9BD-CC97-4EC2-A655-458E733CC32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477176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FEEAC8-3D24-43AD-9F5A-5693C983B9E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596733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0152" y="1339850"/>
            <a:ext cx="2762249" cy="46815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27051" y="1339850"/>
            <a:ext cx="8089900" cy="46815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BE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8B37B1-BBA7-48E3-BDDE-3F2B761770A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526451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7009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1" y="1278806"/>
            <a:ext cx="10058400" cy="4737946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10440" y="6417060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12521" y="1061189"/>
            <a:ext cx="9966960" cy="0"/>
          </a:xfrm>
          <a:prstGeom prst="line">
            <a:avLst/>
          </a:prstGeom>
          <a:ln w="63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Grafik 3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922465" y="5380231"/>
            <a:ext cx="3269535" cy="144598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rgbClr val="0070C0"/>
        </a:buClr>
        <a:buFont typeface="Calibri" panose="020F0502020204030204" pitchFamily="34" charset="0"/>
        <a:buChar char="↗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rgbClr val="0070C0"/>
        </a:buClr>
        <a:buFont typeface="Calibri" panose="020F0502020204030204" pitchFamily="34" charset="0"/>
        <a:buChar char="↗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rgbClr val="0070C0"/>
        </a:buClr>
        <a:buFont typeface="Calibri" panose="020F0502020204030204" pitchFamily="34" charset="0"/>
        <a:buChar char="↗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rgbClr val="0070C0"/>
        </a:buClr>
        <a:buFont typeface="Calibri" panose="020F0502020204030204" pitchFamily="34" charset="0"/>
        <a:buChar char="↗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27051" y="1339850"/>
            <a:ext cx="10972800" cy="93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2492376"/>
            <a:ext cx="10972800" cy="3529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BE" altLang="en-US" smtClean="0"/>
              <a:t>Click to edit Master text styles</a:t>
            </a:r>
          </a:p>
          <a:p>
            <a:pPr lvl="1"/>
            <a:r>
              <a:rPr lang="fr-BE" altLang="en-US" smtClean="0"/>
              <a:t>Second level</a:t>
            </a:r>
          </a:p>
          <a:p>
            <a:pPr lvl="2"/>
            <a:r>
              <a:rPr lang="fr-BE" altLang="en-US" smtClean="0"/>
              <a:t>Third level</a:t>
            </a:r>
          </a:p>
          <a:p>
            <a:pPr lvl="3"/>
            <a:r>
              <a:rPr lang="fr-BE" altLang="en-US" smtClean="0"/>
              <a:t>Fourth level</a:t>
            </a:r>
          </a:p>
          <a:p>
            <a:pPr lvl="4"/>
            <a:r>
              <a:rPr lang="fr-BE" altLang="en-US" smtClean="0"/>
              <a:t>Fifth level</a:t>
            </a:r>
            <a:endParaRPr lang="en-GB" alt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>
                <a:solidFill>
                  <a:schemeClr val="tx1"/>
                </a:solidFill>
                <a:latin typeface="Arial" charset="0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7B9244F6-B88F-469F-A7FC-3AD2752EAC18}" type="slidenum">
              <a:rPr lang="en-GB" smtClean="0">
                <a:solidFill>
                  <a:srgbClr val="000000"/>
                </a:solidFill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0" y="0"/>
            <a:ext cx="12192000" cy="95726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>
              <a:solidFill>
                <a:srgbClr val="FFFFFF"/>
              </a:solidFill>
            </a:endParaRPr>
          </a:p>
        </p:txBody>
      </p:sp>
      <p:pic>
        <p:nvPicPr>
          <p:cNvPr id="1032" name="Picture 17" descr="LOGO CE_Vertical_EN_NEG_quadri_HR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32918" y="258764"/>
            <a:ext cx="1915583" cy="1004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3" name="Rectangle 6"/>
          <p:cNvSpPr>
            <a:spLocks noChangeArrowheads="1"/>
          </p:cNvSpPr>
          <p:nvPr userDrawn="1"/>
        </p:nvSpPr>
        <p:spPr bwMode="auto">
          <a:xfrm>
            <a:off x="5683251" y="6402388"/>
            <a:ext cx="795867" cy="455612"/>
          </a:xfrm>
          <a:prstGeom prst="rect">
            <a:avLst/>
          </a:prstGeom>
          <a:solidFill>
            <a:srgbClr val="133176"/>
          </a:solidFill>
          <a:ln w="9525" algn="ctr">
            <a:solidFill>
              <a:srgbClr val="133176"/>
            </a:solidFill>
            <a:miter lim="800000"/>
            <a:headEnd/>
            <a:tailEnd/>
          </a:ln>
          <a:effectLst>
            <a:outerShdw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>
            <a:lvl1pPr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1pPr>
            <a:lvl2pPr marL="742950" indent="-28575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2pPr>
            <a:lvl3pPr marL="1143000" indent="-22860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3pPr>
            <a:lvl4pPr marL="1600200" indent="-22860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4pPr>
            <a:lvl5pPr marL="2057400" indent="-228600" defTabSz="4572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endParaRPr lang="en-US" altLang="en-US" sz="1800" b="0" smtClean="0">
              <a:solidFill>
                <a:srgbClr val="FFFFFF"/>
              </a:solidFill>
            </a:endParaRPr>
          </a:p>
        </p:txBody>
      </p:sp>
      <p:pic>
        <p:nvPicPr>
          <p:cNvPr id="1034" name="Picture 19" descr="RI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02301" y="6415088"/>
            <a:ext cx="742951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5C8B7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955263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hdr="0" ftr="0" dt="0"/>
  <p:txStyles>
    <p:titleStyle>
      <a:lvl1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+mj-lt"/>
          <a:ea typeface="+mj-ea"/>
          <a:cs typeface="+mj-cs"/>
        </a:defRPr>
      </a:lvl1pPr>
      <a:lvl2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2pPr>
      <a:lvl3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3pPr>
      <a:lvl4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4pPr>
      <a:lvl5pPr marL="358775" indent="-358775" algn="l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5pPr>
      <a:lvl6pPr marL="8159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6pPr>
      <a:lvl7pPr marL="12731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7pPr>
      <a:lvl8pPr marL="17303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8pPr>
      <a:lvl9pPr marL="2187575" algn="l" rtl="0" fontAlgn="base">
        <a:spcBef>
          <a:spcPct val="0"/>
        </a:spcBef>
        <a:spcAft>
          <a:spcPct val="0"/>
        </a:spcAft>
        <a:defRPr sz="3000" b="1">
          <a:solidFill>
            <a:srgbClr val="0F5494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2400" i="1">
          <a:solidFill>
            <a:srgbClr val="0F5494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9FBA"/>
        </a:buClr>
        <a:buChar char="•"/>
        <a:defRPr sz="2000" b="1">
          <a:solidFill>
            <a:srgbClr val="0F5494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defRPr sz="1400">
          <a:solidFill>
            <a:srgbClr val="0F5494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ec.europa.eu/europe2020/index_en.htm" TargetMode="External"/><Relationship Id="rId2" Type="http://schemas.openxmlformats.org/officeDocument/2006/relationships/hyperlink" Target="https://ec.europa.eu/programmes/horizon2020/h2020-section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hyperlink" Target="http://ec.europa.eu/policies/index_en.htm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c.europa.eu/research/participants/portal/desktop/en/opportunities/h2020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ec.europa.eu/research/participants/data/support/sep_usermanual.pdf" TargetMode="External"/><Relationship Id="rId2" Type="http://schemas.openxmlformats.org/officeDocument/2006/relationships/hyperlink" Target="http://ec.europa.eu/research/participants/docs/h2020-funding-guide/index_en.htm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ec.europa.eu/research/participants/portal/desktop/en/funding/reference_docs.html" TargetMode="External"/><Relationship Id="rId4" Type="http://schemas.openxmlformats.org/officeDocument/2006/relationships/hyperlink" Target="http://ec.europa.eu/research/participants/data/ref/h2020/grants_manual/pse/h2020-guide-pse_en.pdf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9410" y="772510"/>
            <a:ext cx="10058400" cy="2317531"/>
          </a:xfrm>
        </p:spPr>
        <p:txBody>
          <a:bodyPr/>
          <a:lstStyle/>
          <a:p>
            <a:pPr algn="ctr"/>
            <a:r>
              <a:rPr lang="en-GB" sz="8000" dirty="0" smtClean="0"/>
              <a:t>Horizon 2020 </a:t>
            </a:r>
            <a:r>
              <a:rPr lang="ar-LY" sz="8000" dirty="0" smtClean="0"/>
              <a:t>برنامج </a:t>
            </a:r>
            <a:r>
              <a:rPr lang="en-GB" sz="8000" dirty="0" smtClean="0"/>
              <a:t> </a:t>
            </a:r>
            <a:r>
              <a:rPr lang="ar-LY" sz="8000" dirty="0" smtClean="0"/>
              <a:t/>
            </a:r>
            <a:br>
              <a:rPr lang="ar-LY" sz="8000" dirty="0" smtClean="0"/>
            </a:br>
            <a:r>
              <a:rPr lang="de-DE" b="0" dirty="0" smtClean="0">
                <a:solidFill>
                  <a:srgbClr val="C00000"/>
                </a:solidFill>
              </a:rPr>
              <a:t>From </a:t>
            </a:r>
            <a:r>
              <a:rPr lang="de-DE" b="0" dirty="0">
                <a:solidFill>
                  <a:srgbClr val="C00000"/>
                </a:solidFill>
              </a:rPr>
              <a:t>Idea to Submission</a:t>
            </a:r>
            <a:r>
              <a:rPr lang="ar-LY" sz="8000" dirty="0" smtClean="0"/>
              <a:t/>
            </a:r>
            <a:br>
              <a:rPr lang="ar-LY" sz="8000" dirty="0" smtClean="0"/>
            </a:br>
            <a:r>
              <a:rPr lang="ar-LY" b="0" dirty="0" smtClean="0">
                <a:solidFill>
                  <a:srgbClr val="C00000"/>
                </a:solidFill>
              </a:rPr>
              <a:t>من الفكرة الى التقديم</a:t>
            </a:r>
            <a:endParaRPr lang="en-GB" b="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2164579" y="3952568"/>
            <a:ext cx="7928062" cy="1631226"/>
          </a:xfrm>
        </p:spPr>
        <p:txBody>
          <a:bodyPr>
            <a:noAutofit/>
          </a:bodyPr>
          <a:lstStyle/>
          <a:p>
            <a:pPr algn="ctr"/>
            <a:r>
              <a:rPr lang="en-US" sz="2800" b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cooperation office</a:t>
            </a:r>
          </a:p>
          <a:p>
            <a:pPr algn="ctr"/>
            <a:r>
              <a:rPr lang="en-US" sz="2800" b="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University of </a:t>
            </a:r>
            <a:r>
              <a:rPr lang="en-US" sz="2800" b="0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zawia</a:t>
            </a:r>
            <a:endParaRPr lang="en-US" sz="2800" b="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\\salsa\dfs\etoile\administratifs\bevan.f\Bureau\Eunit-logo.pn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0835" y="160442"/>
            <a:ext cx="1440160" cy="1224136"/>
          </a:xfrm>
          <a:prstGeom prst="rect">
            <a:avLst/>
          </a:prstGeom>
          <a:noFill/>
          <a:extLst/>
        </p:spPr>
      </p:pic>
    </p:spTree>
    <p:extLst>
      <p:ext uri="{BB962C8B-B14F-4D97-AF65-F5344CB8AC3E}">
        <p14:creationId xmlns:p14="http://schemas.microsoft.com/office/powerpoint/2010/main" xmlns="" val="23651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288809"/>
            <a:ext cx="10058400" cy="700949"/>
          </a:xfrm>
        </p:spPr>
        <p:txBody>
          <a:bodyPr>
            <a:noAutofit/>
          </a:bodyPr>
          <a:lstStyle/>
          <a:p>
            <a:r>
              <a:rPr lang="de-DE" b="1" dirty="0" smtClean="0"/>
              <a:t>Outline</a:t>
            </a:r>
            <a:r>
              <a:rPr lang="ar-LY" b="1" dirty="0" smtClean="0"/>
              <a:t> </a:t>
            </a:r>
            <a:r>
              <a:rPr lang="ar-LY" b="1" dirty="0" smtClean="0">
                <a:solidFill>
                  <a:srgbClr val="C00000"/>
                </a:solidFill>
              </a:rPr>
              <a:t>المحتوى  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09601" y="1410710"/>
            <a:ext cx="10058400" cy="4990090"/>
          </a:xfrm>
        </p:spPr>
        <p:txBody>
          <a:bodyPr>
            <a:noAutofit/>
          </a:bodyPr>
          <a:lstStyle/>
          <a:p>
            <a:pPr marL="520700" lvl="1" indent="-520700">
              <a:lnSpc>
                <a:spcPct val="150000"/>
              </a:lnSpc>
              <a:spcBef>
                <a:spcPts val="1200"/>
              </a:spcBef>
              <a:spcAft>
                <a:spcPts val="200"/>
              </a:spcAft>
              <a:buSzPct val="100000"/>
            </a:pPr>
            <a:r>
              <a:rPr lang="en-US" altLang="en-US" sz="3200" dirty="0" smtClean="0"/>
              <a:t>Overview on </a:t>
            </a:r>
            <a:r>
              <a:rPr lang="en-GB" altLang="en-US" sz="3200" dirty="0" smtClean="0"/>
              <a:t>Horizon 2020 </a:t>
            </a:r>
            <a:r>
              <a:rPr lang="ar-LY" altLang="en-US" sz="3200" b="1" dirty="0" smtClean="0"/>
              <a:t>نبذة عن البرنامج </a:t>
            </a:r>
            <a:endParaRPr lang="en-GB" altLang="en-US" sz="3200" b="1" dirty="0"/>
          </a:p>
          <a:p>
            <a:pPr marL="520700" lvl="1" indent="-520700">
              <a:lnSpc>
                <a:spcPct val="150000"/>
              </a:lnSpc>
              <a:spcBef>
                <a:spcPts val="1200"/>
              </a:spcBef>
              <a:spcAft>
                <a:spcPts val="200"/>
              </a:spcAft>
              <a:buSzPct val="100000"/>
            </a:pPr>
            <a:r>
              <a:rPr lang="en-GB" sz="3200" dirty="0" smtClean="0"/>
              <a:t>Before  Starting</a:t>
            </a:r>
            <a:r>
              <a:rPr lang="ar-LY" sz="3200" dirty="0" smtClean="0"/>
              <a:t> </a:t>
            </a:r>
            <a:r>
              <a:rPr lang="ar-LY" sz="3200" b="1" dirty="0" smtClean="0"/>
              <a:t>قبل أن نبدأ </a:t>
            </a:r>
            <a:endParaRPr lang="en-GB" sz="3200" b="1" dirty="0" smtClean="0"/>
          </a:p>
          <a:p>
            <a:pPr marL="520700" lvl="1" indent="-520700">
              <a:lnSpc>
                <a:spcPct val="150000"/>
              </a:lnSpc>
              <a:spcBef>
                <a:spcPts val="1200"/>
              </a:spcBef>
              <a:spcAft>
                <a:spcPts val="200"/>
              </a:spcAft>
              <a:buSzPct val="100000"/>
            </a:pPr>
            <a:r>
              <a:rPr lang="en-US" altLang="en-US" sz="3200" dirty="0" smtClean="0"/>
              <a:t>How to participate in Horizon 2020?</a:t>
            </a:r>
            <a:r>
              <a:rPr lang="ar-LY" altLang="en-US" sz="3200" dirty="0" smtClean="0"/>
              <a:t> </a:t>
            </a:r>
            <a:r>
              <a:rPr lang="ar-LY" altLang="en-US" sz="3200" b="1" dirty="0" smtClean="0"/>
              <a:t>كيفية المشاركة </a:t>
            </a:r>
            <a:endParaRPr lang="en-US" altLang="en-US" sz="3200" b="1" dirty="0" smtClean="0"/>
          </a:p>
          <a:p>
            <a:pPr marL="520700" lvl="1" indent="-520700">
              <a:lnSpc>
                <a:spcPct val="150000"/>
              </a:lnSpc>
              <a:spcBef>
                <a:spcPts val="1200"/>
              </a:spcBef>
              <a:spcAft>
                <a:spcPts val="200"/>
              </a:spcAft>
              <a:buSzPct val="100000"/>
            </a:pPr>
            <a:r>
              <a:rPr lang="en-GB" sz="3200" dirty="0" smtClean="0"/>
              <a:t>Proposal Evaluation</a:t>
            </a:r>
            <a:r>
              <a:rPr lang="ar-LY" sz="3200" dirty="0" smtClean="0"/>
              <a:t> </a:t>
            </a:r>
            <a:r>
              <a:rPr lang="ar-LY" sz="3200" b="1" dirty="0" smtClean="0"/>
              <a:t>تقييم المقترح </a:t>
            </a:r>
          </a:p>
          <a:p>
            <a:pPr marL="520700" lvl="1" indent="-520700">
              <a:lnSpc>
                <a:spcPct val="150000"/>
              </a:lnSpc>
            </a:pPr>
            <a:r>
              <a:rPr lang="de-DE" sz="3200" dirty="0" smtClean="0"/>
              <a:t>MedMig proposal (Example)</a:t>
            </a:r>
            <a:r>
              <a:rPr lang="ar-LY" sz="3200" dirty="0" smtClean="0"/>
              <a:t> </a:t>
            </a:r>
            <a:r>
              <a:rPr lang="ar-LY" sz="3200" b="1" dirty="0" smtClean="0"/>
              <a:t>مقترح </a:t>
            </a:r>
            <a:r>
              <a:rPr lang="ar-LY" sz="3200" b="1" dirty="0"/>
              <a:t>مقدم بمشاركة جامعة </a:t>
            </a:r>
            <a:r>
              <a:rPr lang="ar-LY" sz="3200" b="1" dirty="0" smtClean="0"/>
              <a:t>الزاوية</a:t>
            </a:r>
            <a:endParaRPr lang="en-GB" sz="3200" b="1" dirty="0" smtClean="0"/>
          </a:p>
          <a:p>
            <a:pPr marL="0" lvl="1" indent="0">
              <a:lnSpc>
                <a:spcPct val="150000"/>
              </a:lnSpc>
              <a:buNone/>
            </a:pPr>
            <a:endParaRPr lang="en-US" sz="3200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l="5779" t="4832" r="4041" b="7811"/>
          <a:stretch/>
        </p:blipFill>
        <p:spPr>
          <a:xfrm>
            <a:off x="8377083" y="288809"/>
            <a:ext cx="3613355" cy="2625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6934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370261" y="315310"/>
            <a:ext cx="11485407" cy="6271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1pPr>
            <a:lvl2pPr marL="742950" indent="-28575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2pPr>
            <a:lvl3pPr marL="1143000" indent="-2286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3pPr>
            <a:lvl4pPr marL="1600200" indent="-2286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4pPr>
            <a:lvl5pPr marL="2057400" indent="-228600" eaLnBrk="0" hangingPunct="0">
              <a:defRPr sz="7600" b="1">
                <a:solidFill>
                  <a:srgbClr val="FFD624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7600" b="1">
                <a:solidFill>
                  <a:srgbClr val="FFD624"/>
                </a:solidFill>
                <a:latin typeface="Verdana" pitchFamily="34" charset="0"/>
              </a:defRPr>
            </a:lvl9pPr>
          </a:lstStyle>
          <a:p>
            <a:pPr marL="0" indent="0" defTabSz="914400" eaLnBrk="1" hangingPunct="1">
              <a:spcAft>
                <a:spcPts val="400"/>
              </a:spcAft>
              <a:defRPr/>
            </a:pPr>
            <a:r>
              <a:rPr lang="en-GB" altLang="en-US" sz="3600" dirty="0" smtClean="0">
                <a:solidFill>
                  <a:srgbClr val="C00000"/>
                </a:solidFill>
                <a:latin typeface="+mj-lt"/>
              </a:rPr>
              <a:t>Horizon 2020 </a:t>
            </a:r>
            <a:r>
              <a:rPr lang="ar-LY" sz="3600" dirty="0" smtClean="0">
                <a:solidFill>
                  <a:srgbClr val="C00000"/>
                </a:solidFill>
                <a:latin typeface="+mj-lt"/>
              </a:rPr>
              <a:t>نبذة عن البرنامج</a:t>
            </a:r>
            <a:r>
              <a:rPr lang="en-GB" altLang="en-US" sz="3600" dirty="0" smtClean="0">
                <a:latin typeface="+mj-lt"/>
              </a:rPr>
              <a:t> </a:t>
            </a:r>
            <a:endParaRPr lang="ar-LY" sz="3600" dirty="0" smtClean="0">
              <a:solidFill>
                <a:srgbClr val="C00000"/>
              </a:solidFill>
              <a:latin typeface="+mj-lt"/>
            </a:endParaRPr>
          </a:p>
          <a:p>
            <a:pPr marL="0" indent="0" defTabSz="914400" eaLnBrk="1" hangingPunct="1">
              <a:spcAft>
                <a:spcPts val="400"/>
              </a:spcAft>
              <a:defRPr/>
            </a:pPr>
            <a:endParaRPr lang="en-GB" sz="1200" dirty="0" smtClean="0">
              <a:solidFill>
                <a:srgbClr val="C00000"/>
              </a:solidFill>
            </a:endParaRPr>
          </a:p>
          <a:p>
            <a:pPr defTabSz="914400" eaLnBrk="1" hangingPunct="1">
              <a:spcAft>
                <a:spcPts val="400"/>
              </a:spcAft>
              <a:buFont typeface="Wingdings" pitchFamily="2" charset="2"/>
              <a:buChar char="§"/>
              <a:defRPr/>
            </a:pPr>
            <a:r>
              <a:rPr lang="en-GB" sz="2800" dirty="0" smtClean="0">
                <a:solidFill>
                  <a:srgbClr val="2D2D8A"/>
                </a:solidFill>
              </a:rPr>
              <a:t>Biggest </a:t>
            </a:r>
            <a:r>
              <a:rPr lang="en-GB" sz="2800" dirty="0">
                <a:solidFill>
                  <a:srgbClr val="2D2D8A"/>
                </a:solidFill>
              </a:rPr>
              <a:t>EU Research &amp; Innovation </a:t>
            </a:r>
            <a:r>
              <a:rPr lang="en-GB" sz="2800" dirty="0" smtClean="0">
                <a:solidFill>
                  <a:srgbClr val="2D2D8A"/>
                </a:solidFill>
              </a:rPr>
              <a:t>programme</a:t>
            </a:r>
            <a:endParaRPr lang="en-GB" sz="2800" dirty="0">
              <a:solidFill>
                <a:srgbClr val="2D2D8A"/>
              </a:solidFill>
            </a:endParaRPr>
          </a:p>
          <a:p>
            <a:pPr lvl="1" algn="just" defTabSz="914400" eaLnBrk="1" hangingPunct="1">
              <a:spcAft>
                <a:spcPts val="400"/>
              </a:spcAft>
              <a:buFont typeface="Wingdings" pitchFamily="2" charset="2"/>
              <a:buChar char="§"/>
              <a:defRPr/>
            </a:pPr>
            <a:r>
              <a:rPr lang="en-GB" sz="2400" b="0" dirty="0">
                <a:solidFill>
                  <a:srgbClr val="2D2D8A"/>
                </a:solidFill>
              </a:rPr>
              <a:t>Nearly €80 billion of funding available over 7 years (2014 to 2020</a:t>
            </a:r>
            <a:r>
              <a:rPr lang="en-GB" sz="2400" b="0" dirty="0" smtClean="0">
                <a:solidFill>
                  <a:srgbClr val="2D2D8A"/>
                </a:solidFill>
              </a:rPr>
              <a:t>).</a:t>
            </a:r>
          </a:p>
          <a:p>
            <a:pPr marL="457200" lvl="1" indent="0" algn="just" defTabSz="914400" eaLnBrk="1" hangingPunct="1">
              <a:spcAft>
                <a:spcPts val="400"/>
              </a:spcAft>
              <a:defRPr/>
            </a:pPr>
            <a:endParaRPr lang="en-GB" sz="2000" b="0" dirty="0" smtClean="0">
              <a:solidFill>
                <a:srgbClr val="2D2D8A"/>
              </a:solidFill>
            </a:endParaRPr>
          </a:p>
          <a:p>
            <a:pPr defTabSz="914400" eaLnBrk="1" hangingPunct="1">
              <a:spcAft>
                <a:spcPts val="400"/>
              </a:spcAft>
              <a:buFont typeface="Wingdings" pitchFamily="2" charset="2"/>
              <a:buChar char="§"/>
              <a:defRPr/>
            </a:pPr>
            <a:r>
              <a:rPr lang="en-GB" sz="2800" dirty="0" smtClean="0">
                <a:solidFill>
                  <a:srgbClr val="2D2D8A"/>
                </a:solidFill>
              </a:rPr>
              <a:t>Helps </a:t>
            </a:r>
            <a:r>
              <a:rPr lang="en-GB" sz="2800" dirty="0">
                <a:solidFill>
                  <a:srgbClr val="2D2D8A"/>
                </a:solidFill>
              </a:rPr>
              <a:t>achieve smart, sustainable and inclusive growth </a:t>
            </a:r>
          </a:p>
          <a:p>
            <a:pPr lvl="1" algn="just" defTabSz="914400" eaLnBrk="1" hangingPunct="1">
              <a:spcAft>
                <a:spcPts val="400"/>
              </a:spcAft>
              <a:buFont typeface="Wingdings" pitchFamily="2" charset="2"/>
              <a:buChar char="§"/>
              <a:defRPr/>
            </a:pPr>
            <a:r>
              <a:rPr lang="en-GB" sz="2400" b="0" dirty="0">
                <a:solidFill>
                  <a:srgbClr val="2D2D8A"/>
                </a:solidFill>
              </a:rPr>
              <a:t>By taking great ideas from the lab to the market through all the steps of value chains (basic research, applied research, SMEs and industry</a:t>
            </a:r>
            <a:r>
              <a:rPr lang="en-GB" sz="2400" b="0" dirty="0" smtClean="0">
                <a:solidFill>
                  <a:srgbClr val="2D2D8A"/>
                </a:solidFill>
              </a:rPr>
              <a:t>).</a:t>
            </a:r>
          </a:p>
          <a:p>
            <a:pPr lvl="1" algn="just" defTabSz="914400" eaLnBrk="1" hangingPunct="1">
              <a:spcAft>
                <a:spcPts val="400"/>
              </a:spcAft>
              <a:buFont typeface="Wingdings" pitchFamily="2" charset="2"/>
              <a:buChar char="§"/>
              <a:defRPr/>
            </a:pPr>
            <a:endParaRPr lang="en-GB" sz="2000" b="0" dirty="0" smtClean="0">
              <a:solidFill>
                <a:srgbClr val="2D2D8A"/>
              </a:solidFill>
            </a:endParaRPr>
          </a:p>
          <a:p>
            <a:pPr defTabSz="914400" eaLnBrk="1" hangingPunct="1">
              <a:spcAft>
                <a:spcPts val="400"/>
              </a:spcAft>
              <a:buFont typeface="Wingdings" pitchFamily="2" charset="2"/>
              <a:buChar char="§"/>
              <a:defRPr/>
            </a:pPr>
            <a:r>
              <a:rPr lang="en-GB" sz="2800" dirty="0" smtClean="0">
                <a:solidFill>
                  <a:srgbClr val="2D2D8A"/>
                </a:solidFill>
              </a:rPr>
              <a:t>Open </a:t>
            </a:r>
            <a:r>
              <a:rPr lang="en-GB" sz="2800" dirty="0">
                <a:solidFill>
                  <a:srgbClr val="2D2D8A"/>
                </a:solidFill>
              </a:rPr>
              <a:t>to </a:t>
            </a:r>
            <a:r>
              <a:rPr lang="en-GB" sz="2800" dirty="0" smtClean="0">
                <a:solidFill>
                  <a:srgbClr val="2D2D8A"/>
                </a:solidFill>
              </a:rPr>
              <a:t>participation</a:t>
            </a:r>
          </a:p>
          <a:p>
            <a:pPr lvl="1" algn="just" defTabSz="914400" eaLnBrk="1" hangingPunct="1">
              <a:spcAft>
                <a:spcPts val="400"/>
              </a:spcAft>
              <a:buFont typeface="Wingdings" pitchFamily="2" charset="2"/>
              <a:buChar char="§"/>
              <a:defRPr/>
            </a:pPr>
            <a:r>
              <a:rPr lang="en-GB" altLang="en-US" sz="2400" b="0" dirty="0" smtClean="0">
                <a:solidFill>
                  <a:srgbClr val="2D2D8A"/>
                </a:solidFill>
              </a:rPr>
              <a:t>Multi-actors: </a:t>
            </a:r>
            <a:r>
              <a:rPr lang="en-GB" sz="2400" b="0" dirty="0" smtClean="0">
                <a:solidFill>
                  <a:srgbClr val="2D2D8A"/>
                </a:solidFill>
              </a:rPr>
              <a:t>companies, universities, NGOs, etc.</a:t>
            </a:r>
          </a:p>
          <a:p>
            <a:pPr lvl="1" algn="just" defTabSz="914400" eaLnBrk="1" hangingPunct="1">
              <a:spcAft>
                <a:spcPts val="400"/>
              </a:spcAft>
              <a:buFont typeface="Wingdings" pitchFamily="2" charset="2"/>
              <a:buChar char="§"/>
              <a:defRPr/>
            </a:pPr>
            <a:r>
              <a:rPr lang="en-GB" altLang="en-US" sz="2400" b="0" dirty="0" smtClean="0">
                <a:solidFill>
                  <a:srgbClr val="2D2D8A"/>
                </a:solidFill>
              </a:rPr>
              <a:t>Multi-disciplinary </a:t>
            </a:r>
            <a:r>
              <a:rPr lang="en-GB" altLang="en-US" sz="2400" b="0" dirty="0">
                <a:solidFill>
                  <a:srgbClr val="2D2D8A"/>
                </a:solidFill>
              </a:rPr>
              <a:t>to tackle all societal challenges</a:t>
            </a:r>
          </a:p>
          <a:p>
            <a:pPr marL="457200" lvl="1" indent="0" defTabSz="914400" eaLnBrk="1" hangingPunct="1">
              <a:spcAft>
                <a:spcPts val="400"/>
              </a:spcAft>
              <a:defRPr/>
            </a:pPr>
            <a:endParaRPr lang="en-GB" sz="2000" b="0" dirty="0">
              <a:solidFill>
                <a:srgbClr val="0F5494"/>
              </a:solidFill>
            </a:endParaRPr>
          </a:p>
        </p:txBody>
      </p:sp>
      <p:pic>
        <p:nvPicPr>
          <p:cNvPr id="5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16448" y="4253659"/>
            <a:ext cx="2417566" cy="2332788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5231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7188201" y="5013326"/>
            <a:ext cx="17049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40000"/>
              </a:spcBef>
              <a:spcAft>
                <a:spcPct val="4000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r>
              <a:rPr lang="pt-PT" altLang="en-US" sz="1400" b="1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Open to the world</a:t>
            </a:r>
            <a:endParaRPr lang="en-GB" altLang="en-US" sz="1400" b="1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1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16313" y="1854920"/>
            <a:ext cx="4926012" cy="467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itle 3"/>
          <p:cNvSpPr txBox="1">
            <a:spLocks/>
          </p:cNvSpPr>
          <p:nvPr/>
        </p:nvSpPr>
        <p:spPr bwMode="auto">
          <a:xfrm>
            <a:off x="1943646" y="383322"/>
            <a:ext cx="5736531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+mj-lt"/>
                <a:ea typeface="MS PGothic" pitchFamily="34" charset="-128"/>
                <a:cs typeface="+mj-cs"/>
              </a:defRPr>
            </a:lvl1pPr>
            <a:lvl2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2pPr>
            <a:lvl3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3pPr>
            <a:lvl4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4pPr>
            <a:lvl5pPr marL="358775" indent="-358775" algn="l" rtl="0" eaLnBrk="0" fontAlgn="base" hangingPunct="0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  <a:ea typeface="MS PGothic" pitchFamily="34" charset="-128"/>
              </a:defRPr>
            </a:lvl5pPr>
            <a:lvl6pPr marL="815975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6pPr>
            <a:lvl7pPr marL="1273175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7pPr>
            <a:lvl8pPr marL="1730375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8pPr>
            <a:lvl9pPr marL="2187575" algn="l" rtl="0" fontAlgn="base">
              <a:spcBef>
                <a:spcPct val="0"/>
              </a:spcBef>
              <a:spcAft>
                <a:spcPct val="0"/>
              </a:spcAft>
              <a:defRPr sz="3000" b="1">
                <a:solidFill>
                  <a:srgbClr val="0F5494"/>
                </a:solidFill>
                <a:latin typeface="Verdana" pitchFamily="34" charset="0"/>
              </a:defRPr>
            </a:lvl9pPr>
          </a:lstStyle>
          <a:p>
            <a:pPr marL="0" indent="0" algn="ctr">
              <a:spcBef>
                <a:spcPct val="40000"/>
              </a:spcBef>
              <a:spcAft>
                <a:spcPct val="40000"/>
              </a:spcAft>
              <a:buClr>
                <a:srgbClr val="000000"/>
              </a:buClr>
              <a:defRPr/>
            </a:pPr>
            <a:r>
              <a:rPr lang="en-GB" altLang="en-US" sz="2500" kern="0" dirty="0">
                <a:solidFill>
                  <a:schemeClr val="bg1"/>
                </a:solidFill>
                <a:latin typeface="Verdana"/>
              </a:rPr>
              <a:t>Horizon 2020: Three priorities</a:t>
            </a:r>
            <a:endParaRPr lang="zh-CN" altLang="en-GB" sz="2500" kern="0" dirty="0">
              <a:solidFill>
                <a:schemeClr val="bg1"/>
              </a:solidFill>
              <a:latin typeface="Verdana"/>
            </a:endParaRPr>
          </a:p>
        </p:txBody>
      </p:sp>
      <p:sp>
        <p:nvSpPr>
          <p:cNvPr id="23" name="Text Placeholder 1"/>
          <p:cNvSpPr txBox="1">
            <a:spLocks/>
          </p:cNvSpPr>
          <p:nvPr/>
        </p:nvSpPr>
        <p:spPr>
          <a:xfrm>
            <a:off x="5029201" y="2573339"/>
            <a:ext cx="2016125" cy="1584325"/>
          </a:xfrm>
          <a:prstGeom prst="rect">
            <a:avLst/>
          </a:prstGeom>
        </p:spPr>
        <p:txBody>
          <a:bodyPr>
            <a:normAutofit/>
          </a:bodyPr>
          <a:lstStyle>
            <a:lvl1pPr eaLnBrk="0" hangingPunct="0">
              <a:spcBef>
                <a:spcPct val="40000"/>
              </a:spcBef>
              <a:spcAft>
                <a:spcPct val="4000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algn="ctr" defTabSz="914400" eaLnBrk="1" hangingPunct="1">
              <a:buClr>
                <a:srgbClr val="000000"/>
              </a:buClr>
              <a:buNone/>
              <a:defRPr/>
            </a:pPr>
            <a:r>
              <a:rPr lang="en-GB" altLang="en-US" sz="22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1- Excellent science</a:t>
            </a:r>
          </a:p>
          <a:p>
            <a:pPr algn="ctr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None/>
              <a:defRPr/>
            </a:pPr>
            <a:r>
              <a:rPr lang="ar-LY" b="1" dirty="0"/>
              <a:t>التميز </a:t>
            </a:r>
            <a:r>
              <a:rPr lang="ar-LY" b="1" dirty="0" smtClean="0"/>
              <a:t>العلمي</a:t>
            </a:r>
          </a:p>
          <a:p>
            <a:pPr algn="ctr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None/>
              <a:defRPr/>
            </a:pPr>
            <a:endParaRPr lang="zh-CN" altLang="en-US" sz="3200" b="1" kern="0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  <a:ea typeface="宋体" pitchFamily="2" charset="-122"/>
            </a:endParaRPr>
          </a:p>
        </p:txBody>
      </p:sp>
      <p:sp>
        <p:nvSpPr>
          <p:cNvPr id="24" name="Text Placeholder 2"/>
          <p:cNvSpPr txBox="1">
            <a:spLocks/>
          </p:cNvSpPr>
          <p:nvPr/>
        </p:nvSpPr>
        <p:spPr>
          <a:xfrm>
            <a:off x="3805238" y="4733926"/>
            <a:ext cx="2000250" cy="1584325"/>
          </a:xfrm>
          <a:prstGeom prst="rect">
            <a:avLst/>
          </a:prstGeom>
        </p:spPr>
        <p:txBody>
          <a:bodyPr>
            <a:normAutofit/>
          </a:bodyPr>
          <a:lstStyle>
            <a:lvl1pPr eaLnBrk="0" hangingPunct="0">
              <a:spcBef>
                <a:spcPct val="40000"/>
              </a:spcBef>
              <a:spcAft>
                <a:spcPct val="4000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algn="ctr" defTabSz="914400" eaLnBrk="1" hangingPunct="1">
              <a:buClr>
                <a:srgbClr val="000000"/>
              </a:buClr>
              <a:buNone/>
              <a:defRPr/>
            </a:pPr>
            <a:r>
              <a:rPr lang="en-GB" altLang="en-US" sz="22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2- Industrial leadership</a:t>
            </a:r>
          </a:p>
          <a:p>
            <a:pPr algn="ctr" eaLnBrk="1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None/>
              <a:defRPr/>
            </a:pPr>
            <a:r>
              <a:rPr lang="ar-LY" sz="2400" b="1" dirty="0" smtClean="0"/>
              <a:t>الريادة الصناعية</a:t>
            </a:r>
            <a:endParaRPr lang="en-GB" altLang="zh-CN" sz="2400" b="1" kern="0" dirty="0">
              <a:solidFill>
                <a:srgbClr val="FFC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libri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25" name="Text Placeholder 3"/>
          <p:cNvSpPr txBox="1">
            <a:spLocks/>
          </p:cNvSpPr>
          <p:nvPr/>
        </p:nvSpPr>
        <p:spPr>
          <a:xfrm>
            <a:off x="6108700" y="4733926"/>
            <a:ext cx="2089150" cy="1584325"/>
          </a:xfrm>
          <a:prstGeom prst="rect">
            <a:avLst/>
          </a:prstGeom>
        </p:spPr>
        <p:txBody>
          <a:bodyPr/>
          <a:lstStyle>
            <a:lvl1pPr eaLnBrk="0" hangingPunct="0">
              <a:spcBef>
                <a:spcPct val="40000"/>
              </a:spcBef>
              <a:spcAft>
                <a:spcPct val="4000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rgbClr val="000000"/>
                </a:solidFill>
                <a:latin typeface="Verdana" pitchFamily="34" charset="0"/>
                <a:cs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9FBA"/>
              </a:buClr>
              <a:buChar char="•"/>
              <a:defRPr sz="2000" b="1">
                <a:solidFill>
                  <a:srgbClr val="0F5494"/>
                </a:solidFill>
                <a:latin typeface="Verdana" pitchFamily="34" charset="0"/>
                <a:cs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defRPr sz="1400">
                <a:solidFill>
                  <a:srgbClr val="0F5494"/>
                </a:solidFill>
                <a:latin typeface="Verdana" pitchFamily="34" charset="0"/>
                <a:cs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Times New Roman" pitchFamily="18" charset="0"/>
              </a:defRPr>
            </a:lvl9pPr>
          </a:lstStyle>
          <a:p>
            <a:pPr algn="ctr" defTabSz="914400" eaLnBrk="1" hangingPunct="1">
              <a:buClr>
                <a:srgbClr val="000000"/>
              </a:buClr>
              <a:buNone/>
              <a:defRPr/>
            </a:pPr>
            <a:r>
              <a:rPr lang="en-GB" altLang="en-US" sz="2200" kern="0" dirty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3- Societal </a:t>
            </a:r>
            <a:r>
              <a:rPr lang="en-GB" altLang="en-US" sz="2200" kern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challenges</a:t>
            </a:r>
          </a:p>
          <a:p>
            <a:pPr algn="ctr" defTabSz="914400" eaLnBrk="1" hangingPunct="1">
              <a:buClr>
                <a:srgbClr val="000000"/>
              </a:buClr>
              <a:buNone/>
              <a:defRPr/>
            </a:pPr>
            <a:r>
              <a:rPr lang="ar-LY" sz="2400" b="1" dirty="0"/>
              <a:t>التحديات المجتمعية</a:t>
            </a:r>
            <a:endParaRPr lang="en-GB" altLang="en-US" sz="2200" b="1" kern="0" dirty="0">
              <a:solidFill>
                <a:srgbClr val="FFFF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6" name="Cloud Callout 16"/>
          <p:cNvSpPr/>
          <p:nvPr/>
        </p:nvSpPr>
        <p:spPr bwMode="auto">
          <a:xfrm>
            <a:off x="8342422" y="3808016"/>
            <a:ext cx="3912726" cy="1718072"/>
          </a:xfrm>
          <a:prstGeom prst="cloudCallout">
            <a:avLst>
              <a:gd name="adj1" fmla="val -54677"/>
              <a:gd name="adj2" fmla="val 80908"/>
            </a:avLst>
          </a:prstGeom>
          <a:solidFill>
            <a:srgbClr val="FFFFFF">
              <a:lumMod val="95000"/>
            </a:srgbClr>
          </a:solidFill>
          <a:ln>
            <a:noFill/>
          </a:ln>
          <a:effectLst/>
          <a:extLst/>
        </p:spPr>
        <p:txBody>
          <a:bodyPr anchor="ctr"/>
          <a:lstStyle/>
          <a:p>
            <a:pPr algn="ctr" defTabSz="914400">
              <a:defRPr/>
            </a:pPr>
            <a:r>
              <a:rPr lang="en-GB" sz="2800" b="1" u="sng" kern="0" dirty="0">
                <a:solidFill>
                  <a:srgbClr val="FF0000"/>
                </a:solidFill>
              </a:rPr>
              <a:t>Society driven</a:t>
            </a:r>
            <a:r>
              <a:rPr lang="en-GB" sz="2800" b="1" u="sng" kern="0" dirty="0" smtClean="0">
                <a:solidFill>
                  <a:srgbClr val="FF0000"/>
                </a:solidFill>
              </a:rPr>
              <a:t>:</a:t>
            </a:r>
          </a:p>
          <a:p>
            <a:pPr algn="ctr" defTabSz="914400">
              <a:defRPr/>
            </a:pPr>
            <a:endParaRPr lang="en-GB" altLang="en-US" sz="2000" b="1" kern="0" dirty="0" smtClean="0">
              <a:solidFill>
                <a:srgbClr val="0F5494"/>
              </a:solidFill>
              <a:latin typeface="Verdana"/>
              <a:ea typeface="MS Gothic"/>
            </a:endParaRPr>
          </a:p>
          <a:p>
            <a:pPr algn="ctr" defTabSz="914400">
              <a:defRPr/>
            </a:pPr>
            <a:r>
              <a:rPr lang="en-GB" altLang="en-US" sz="2000" b="1" kern="0" dirty="0" smtClean="0">
                <a:solidFill>
                  <a:srgbClr val="0F5494"/>
                </a:solidFill>
                <a:latin typeface="Verdana"/>
                <a:ea typeface="MS Gothic"/>
              </a:rPr>
              <a:t>€</a:t>
            </a:r>
            <a:r>
              <a:rPr lang="en-GB" altLang="en-US" sz="2000" b="1" kern="0" dirty="0">
                <a:solidFill>
                  <a:srgbClr val="0F5494"/>
                </a:solidFill>
                <a:latin typeface="Verdana"/>
                <a:ea typeface="MS Gothic"/>
              </a:rPr>
              <a:t>31 </a:t>
            </a:r>
            <a:r>
              <a:rPr lang="en-GB" altLang="en-US" sz="2000" b="1" kern="0" dirty="0" smtClean="0">
                <a:solidFill>
                  <a:srgbClr val="0F5494"/>
                </a:solidFill>
                <a:latin typeface="Verdana"/>
                <a:ea typeface="MS Gothic"/>
              </a:rPr>
              <a:t>Billion</a:t>
            </a:r>
            <a:endParaRPr lang="en-GB" sz="2000" kern="0" dirty="0">
              <a:solidFill>
                <a:sysClr val="windowText" lastClr="000000"/>
              </a:solidFill>
            </a:endParaRPr>
          </a:p>
        </p:txBody>
      </p:sp>
      <p:sp>
        <p:nvSpPr>
          <p:cNvPr id="27" name="Cloud Callout 17"/>
          <p:cNvSpPr/>
          <p:nvPr/>
        </p:nvSpPr>
        <p:spPr bwMode="auto">
          <a:xfrm>
            <a:off x="-7585" y="3155508"/>
            <a:ext cx="3901457" cy="1593652"/>
          </a:xfrm>
          <a:prstGeom prst="cloudCallout">
            <a:avLst>
              <a:gd name="adj1" fmla="val 45666"/>
              <a:gd name="adj2" fmla="val 103994"/>
            </a:avLst>
          </a:prstGeom>
          <a:solidFill>
            <a:srgbClr val="FFFFFF">
              <a:lumMod val="95000"/>
            </a:srgbClr>
          </a:solidFill>
          <a:ln>
            <a:noFill/>
          </a:ln>
          <a:effectLst/>
          <a:extLst/>
        </p:spPr>
        <p:txBody>
          <a:bodyPr anchor="ctr"/>
          <a:lstStyle/>
          <a:p>
            <a:pPr algn="ctr" defTabSz="914400">
              <a:defRPr/>
            </a:pPr>
            <a:r>
              <a:rPr lang="en-GB" sz="2800" b="1" u="sng" kern="0" dirty="0">
                <a:solidFill>
                  <a:srgbClr val="FF0000"/>
                </a:solidFill>
              </a:rPr>
              <a:t>Industry driven</a:t>
            </a:r>
            <a:r>
              <a:rPr lang="en-GB" sz="2800" b="1" u="sng" kern="0" dirty="0" smtClean="0">
                <a:solidFill>
                  <a:srgbClr val="FF0000"/>
                </a:solidFill>
              </a:rPr>
              <a:t>:</a:t>
            </a:r>
            <a:endParaRPr lang="en-US" sz="2800" b="1" u="sng" kern="0" dirty="0" smtClean="0">
              <a:solidFill>
                <a:srgbClr val="FF0000"/>
              </a:solidFill>
            </a:endParaRPr>
          </a:p>
          <a:p>
            <a:pPr algn="ctr" defTabSz="914400">
              <a:defRPr/>
            </a:pPr>
            <a:endParaRPr lang="en-GB" altLang="en-US" sz="2000" b="1" kern="0" dirty="0" smtClean="0">
              <a:solidFill>
                <a:srgbClr val="0F5494"/>
              </a:solidFill>
              <a:latin typeface="Verdana"/>
              <a:ea typeface="MS Gothic"/>
            </a:endParaRPr>
          </a:p>
          <a:p>
            <a:pPr algn="ctr" defTabSz="914400">
              <a:defRPr/>
            </a:pPr>
            <a:r>
              <a:rPr lang="en-GB" altLang="en-US" sz="2000" b="1" kern="0" dirty="0" smtClean="0">
                <a:solidFill>
                  <a:srgbClr val="0F5494"/>
                </a:solidFill>
                <a:latin typeface="Verdana"/>
                <a:ea typeface="MS Gothic"/>
              </a:rPr>
              <a:t>€</a:t>
            </a:r>
            <a:r>
              <a:rPr lang="en-GB" altLang="en-US" sz="2000" b="1" kern="0" dirty="0">
                <a:solidFill>
                  <a:srgbClr val="0F5494"/>
                </a:solidFill>
                <a:latin typeface="Verdana"/>
                <a:ea typeface="MS Gothic"/>
              </a:rPr>
              <a:t>17 </a:t>
            </a:r>
            <a:r>
              <a:rPr lang="en-GB" altLang="en-US" sz="2000" b="1" kern="0" dirty="0" smtClean="0">
                <a:solidFill>
                  <a:srgbClr val="0F5494"/>
                </a:solidFill>
                <a:latin typeface="Verdana"/>
                <a:ea typeface="MS Gothic"/>
              </a:rPr>
              <a:t>Billion</a:t>
            </a:r>
            <a:endParaRPr lang="en-GB" sz="2000" kern="0" dirty="0">
              <a:solidFill>
                <a:sysClr val="windowText" lastClr="000000"/>
              </a:solidFill>
            </a:endParaRPr>
          </a:p>
        </p:txBody>
      </p:sp>
      <p:sp>
        <p:nvSpPr>
          <p:cNvPr id="28" name="Cloud Callout 18"/>
          <p:cNvSpPr/>
          <p:nvPr/>
        </p:nvSpPr>
        <p:spPr bwMode="auto">
          <a:xfrm>
            <a:off x="7153275" y="1447800"/>
            <a:ext cx="5038725" cy="1313163"/>
          </a:xfrm>
          <a:prstGeom prst="cloudCallout">
            <a:avLst>
              <a:gd name="adj1" fmla="val -47625"/>
              <a:gd name="adj2" fmla="val 62890"/>
            </a:avLst>
          </a:prstGeom>
          <a:solidFill>
            <a:srgbClr val="FFFFFF">
              <a:lumMod val="95000"/>
            </a:srgbClr>
          </a:solidFill>
          <a:ln>
            <a:noFill/>
          </a:ln>
          <a:effectLst/>
          <a:extLst/>
        </p:spPr>
        <p:txBody>
          <a:bodyPr anchor="ctr"/>
          <a:lstStyle/>
          <a:p>
            <a:pPr algn="ctr" defTabSz="914400">
              <a:defRPr/>
            </a:pPr>
            <a:r>
              <a:rPr lang="en-GB" sz="2800" b="1" u="sng" kern="0" dirty="0">
                <a:solidFill>
                  <a:srgbClr val="FF0000"/>
                </a:solidFill>
              </a:rPr>
              <a:t>Researchers driven: </a:t>
            </a:r>
            <a:endParaRPr lang="ar-LY" sz="2800" b="1" u="sng" kern="0" dirty="0" smtClean="0">
              <a:solidFill>
                <a:srgbClr val="FF0000"/>
              </a:solidFill>
            </a:endParaRPr>
          </a:p>
          <a:p>
            <a:pPr algn="ctr" defTabSz="914400">
              <a:defRPr/>
            </a:pPr>
            <a:endParaRPr lang="en-GB" altLang="en-US" sz="2000" b="1" kern="0" dirty="0" smtClean="0">
              <a:solidFill>
                <a:srgbClr val="0F5494"/>
              </a:solidFill>
              <a:latin typeface="Verdana"/>
              <a:ea typeface="MS Gothic"/>
            </a:endParaRPr>
          </a:p>
          <a:p>
            <a:pPr algn="ctr" defTabSz="914400">
              <a:defRPr/>
            </a:pPr>
            <a:r>
              <a:rPr lang="en-GB" altLang="en-US" sz="2000" b="1" kern="0" dirty="0" smtClean="0">
                <a:solidFill>
                  <a:srgbClr val="0F5494"/>
                </a:solidFill>
                <a:latin typeface="Verdana"/>
                <a:ea typeface="MS Gothic"/>
              </a:rPr>
              <a:t>€</a:t>
            </a:r>
            <a:r>
              <a:rPr lang="en-GB" altLang="en-US" sz="2000" b="1" kern="0" dirty="0">
                <a:solidFill>
                  <a:srgbClr val="0F5494"/>
                </a:solidFill>
                <a:latin typeface="Verdana"/>
                <a:ea typeface="MS Gothic"/>
              </a:rPr>
              <a:t>24.4 </a:t>
            </a:r>
            <a:r>
              <a:rPr lang="en-GB" altLang="en-US" sz="2000" b="1" kern="0" dirty="0" smtClean="0">
                <a:solidFill>
                  <a:srgbClr val="0F5494"/>
                </a:solidFill>
                <a:latin typeface="Verdana"/>
                <a:ea typeface="MS Gothic"/>
              </a:rPr>
              <a:t>Billion</a:t>
            </a:r>
            <a:endParaRPr lang="en-GB" sz="2000" kern="0" dirty="0">
              <a:solidFill>
                <a:sysClr val="windowText" lastClr="000000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84425" y="343200"/>
            <a:ext cx="9210095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en-US" sz="4400" b="1" dirty="0" smtClean="0">
                <a:ea typeface="MS PGothic" pitchFamily="34" charset="-128"/>
              </a:rPr>
              <a:t>H2020 Priorities </a:t>
            </a:r>
            <a:r>
              <a:rPr lang="ar-LY" sz="4400" b="1" dirty="0" smtClean="0">
                <a:solidFill>
                  <a:srgbClr val="C00000"/>
                </a:solidFill>
                <a:ea typeface="MS PGothic" pitchFamily="34" charset="-128"/>
              </a:rPr>
              <a:t>أولويات البرنامج</a:t>
            </a:r>
            <a:endParaRPr lang="en-US" sz="4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3453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4853" y="252684"/>
            <a:ext cx="10572356" cy="936036"/>
          </a:xfrm>
        </p:spPr>
        <p:txBody>
          <a:bodyPr>
            <a:normAutofit/>
          </a:bodyPr>
          <a:lstStyle/>
          <a:p>
            <a:r>
              <a:rPr lang="en-GB" sz="4400" b="1" dirty="0" smtClean="0"/>
              <a:t>Who can participate? </a:t>
            </a:r>
            <a:r>
              <a:rPr lang="ar-LY" sz="4400" b="1" dirty="0" smtClean="0">
                <a:solidFill>
                  <a:srgbClr val="C00000"/>
                </a:solidFill>
              </a:rPr>
              <a:t>من يمكنه المشاركة؟</a:t>
            </a:r>
            <a:endParaRPr lang="en-GB" sz="4400" b="1" dirty="0">
              <a:solidFill>
                <a:srgbClr val="C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98825" y="5899091"/>
            <a:ext cx="7704856" cy="646331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algn="ctr"/>
            <a:r>
              <a:rPr lang="en-GB" sz="3600" u="sng" dirty="0" smtClean="0">
                <a:solidFill>
                  <a:srgbClr val="C00000"/>
                </a:solidFill>
                <a:latin typeface="Calibri" panose="020F0502020204030204" pitchFamily="34" charset="0"/>
              </a:rPr>
              <a:t>Open </a:t>
            </a:r>
            <a:r>
              <a:rPr lang="en-GB" sz="3600" u="sng" dirty="0">
                <a:solidFill>
                  <a:srgbClr val="C00000"/>
                </a:solidFill>
                <a:latin typeface="Calibri" panose="020F0502020204030204" pitchFamily="34" charset="0"/>
              </a:rPr>
              <a:t>to almost any entity….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83324" y="1443363"/>
            <a:ext cx="4997707" cy="444136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2400" i="1" dirty="0">
                <a:latin typeface="Calibri" panose="020F0502020204030204" pitchFamily="34" charset="0"/>
              </a:rPr>
              <a:t>EU Member States (28)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2400" i="1" dirty="0">
                <a:latin typeface="Calibri" panose="020F0502020204030204" pitchFamily="34" charset="0"/>
              </a:rPr>
              <a:t>Candidate Countries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i="1" dirty="0">
                <a:latin typeface="Calibri" panose="020F0502020204030204" pitchFamily="34" charset="0"/>
              </a:rPr>
              <a:t>e.g. Turkey, Serbia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2400" i="1" dirty="0">
                <a:latin typeface="Calibri" panose="020F0502020204030204" pitchFamily="34" charset="0"/>
              </a:rPr>
              <a:t>Associated </a:t>
            </a:r>
            <a:r>
              <a:rPr lang="en-GB" sz="2400" i="1" dirty="0" smtClean="0">
                <a:latin typeface="Calibri" panose="020F0502020204030204" pitchFamily="34" charset="0"/>
              </a:rPr>
              <a:t>Countries (15)</a:t>
            </a:r>
            <a:endParaRPr lang="en-GB" sz="2400" i="1" dirty="0">
              <a:latin typeface="Calibri" panose="020F0502020204030204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i="1" dirty="0">
                <a:latin typeface="Calibri" panose="020F0502020204030204" pitchFamily="34" charset="0"/>
              </a:rPr>
              <a:t>e.g</a:t>
            </a:r>
            <a:r>
              <a:rPr lang="en-GB" sz="2400" i="1" dirty="0" smtClean="0">
                <a:latin typeface="Calibri" panose="020F0502020204030204" pitchFamily="34" charset="0"/>
              </a:rPr>
              <a:t>. </a:t>
            </a:r>
            <a:r>
              <a:rPr lang="en-GB" sz="2400" i="1" dirty="0">
                <a:latin typeface="Calibri" panose="020F0502020204030204" pitchFamily="34" charset="0"/>
              </a:rPr>
              <a:t>Norway,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2400" i="1" dirty="0">
                <a:latin typeface="Calibri" panose="020F0502020204030204" pitchFamily="34" charset="0"/>
              </a:rPr>
              <a:t>International Co-operation Partner Countries (ICPC)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i="1" dirty="0">
                <a:latin typeface="Calibri" panose="020F0502020204030204" pitchFamily="34" charset="0"/>
              </a:rPr>
              <a:t>e.g.: 3rdworld countries</a:t>
            </a:r>
            <a:endParaRPr lang="en-GB" sz="2400" dirty="0"/>
          </a:p>
        </p:txBody>
      </p:sp>
      <p:sp>
        <p:nvSpPr>
          <p:cNvPr id="6" name="Rounded Rectangle 5"/>
          <p:cNvSpPr/>
          <p:nvPr/>
        </p:nvSpPr>
        <p:spPr>
          <a:xfrm>
            <a:off x="6179449" y="1443363"/>
            <a:ext cx="4976231" cy="441256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2400" i="1" dirty="0">
                <a:latin typeface="Calibri" panose="020F0502020204030204" pitchFamily="34" charset="0"/>
              </a:rPr>
              <a:t>Industry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i="1" dirty="0">
                <a:latin typeface="Calibri" panose="020F0502020204030204" pitchFamily="34" charset="0"/>
              </a:rPr>
              <a:t>Multinationals to SMEs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2400" i="1" dirty="0">
                <a:latin typeface="Calibri" panose="020F0502020204030204" pitchFamily="34" charset="0"/>
              </a:rPr>
              <a:t>Research organisations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2400" i="1" dirty="0">
                <a:latin typeface="Calibri" panose="020F0502020204030204" pitchFamily="34" charset="0"/>
              </a:rPr>
              <a:t>Universities &amp; other HEIs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2400" i="1" dirty="0" smtClean="0">
                <a:latin typeface="Calibri" panose="020F0502020204030204" pitchFamily="34" charset="0"/>
              </a:rPr>
              <a:t>Trade </a:t>
            </a:r>
            <a:r>
              <a:rPr lang="en-GB" sz="2400" i="1" dirty="0">
                <a:latin typeface="Calibri" panose="020F0502020204030204" pitchFamily="34" charset="0"/>
              </a:rPr>
              <a:t>Associations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GB" sz="2400" i="1" dirty="0">
                <a:latin typeface="Calibri" panose="020F0502020204030204" pitchFamily="34" charset="0"/>
              </a:rPr>
              <a:t>International Bodies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GB" sz="2400" i="1" dirty="0">
                <a:latin typeface="Calibri" panose="020F0502020204030204" pitchFamily="34" charset="0"/>
              </a:rPr>
              <a:t>e.g. Red Cross, </a:t>
            </a:r>
            <a:r>
              <a:rPr lang="en-GB" sz="2400" i="1" dirty="0" err="1">
                <a:latin typeface="Calibri" panose="020F0502020204030204" pitchFamily="34" charset="0"/>
              </a:rPr>
              <a:t>etc</a:t>
            </a:r>
            <a:endParaRPr lang="en-GB" sz="2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7038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8549" y="428492"/>
            <a:ext cx="10058400" cy="700949"/>
          </a:xfrm>
        </p:spPr>
        <p:txBody>
          <a:bodyPr>
            <a:normAutofit/>
          </a:bodyPr>
          <a:lstStyle/>
          <a:p>
            <a:r>
              <a:rPr lang="en-US" sz="4400" b="1" dirty="0" smtClean="0">
                <a:solidFill>
                  <a:srgbClr val="C00000"/>
                </a:solidFill>
              </a:rPr>
              <a:t>How to be involved?</a:t>
            </a:r>
            <a:r>
              <a:rPr lang="ar-LY" sz="4400" b="1" dirty="0" smtClean="0">
                <a:solidFill>
                  <a:srgbClr val="C00000"/>
                </a:solidFill>
              </a:rPr>
              <a:t> كيفية المشاركة </a:t>
            </a:r>
            <a:endParaRPr lang="en-US" sz="4400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Inhaltsplatzhalt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171248572"/>
              </p:ext>
            </p:extLst>
          </p:nvPr>
        </p:nvGraphicFramePr>
        <p:xfrm>
          <a:off x="297180" y="1371600"/>
          <a:ext cx="11894820" cy="5281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Oval 6"/>
          <p:cNvSpPr/>
          <p:nvPr/>
        </p:nvSpPr>
        <p:spPr bwMode="auto">
          <a:xfrm>
            <a:off x="3957144" y="2744459"/>
            <a:ext cx="3831021" cy="2410864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512763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n-GB" sz="27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1968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7D6008E-0259-4349-B7D4-8AE9210FCC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AC84BD7-99BE-4307-A9E7-991DC88F34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6CDA5AC-199C-488D-BDF8-2011697558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50E606C-A63E-4702-9A43-897467481A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Before Starting</a:t>
            </a:r>
            <a:r>
              <a:rPr lang="ar-LY" b="1" dirty="0" smtClean="0"/>
              <a:t> </a:t>
            </a:r>
            <a:r>
              <a:rPr lang="ar-LY" b="1" dirty="0" smtClean="0">
                <a:solidFill>
                  <a:srgbClr val="C00000"/>
                </a:solidFill>
              </a:rPr>
              <a:t>قبل أن تبدأ</a:t>
            </a:r>
            <a:r>
              <a:rPr lang="ar-LY" b="1" dirty="0" smtClean="0"/>
              <a:t> </a:t>
            </a:r>
            <a:endParaRPr lang="en-GB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83779" y="1278806"/>
            <a:ext cx="9884980" cy="4737946"/>
          </a:xfrm>
        </p:spPr>
        <p:txBody>
          <a:bodyPr>
            <a:normAutofit/>
          </a:bodyPr>
          <a:lstStyle/>
          <a:p>
            <a:pPr marL="630238" lvl="1" indent="-430213">
              <a:lnSpc>
                <a:spcPct val="150000"/>
              </a:lnSpc>
            </a:pPr>
            <a:r>
              <a:rPr lang="en-GB" sz="2800" dirty="0" smtClean="0"/>
              <a:t>Already developed project idea</a:t>
            </a:r>
            <a:endParaRPr lang="ar-LY" sz="2800" dirty="0" smtClean="0"/>
          </a:p>
          <a:p>
            <a:pPr marL="630238" lvl="1" indent="-430213">
              <a:lnSpc>
                <a:spcPct val="150000"/>
              </a:lnSpc>
            </a:pPr>
            <a:r>
              <a:rPr lang="en-US" sz="2800" dirty="0" smtClean="0"/>
              <a:t>Selection of the </a:t>
            </a:r>
            <a:r>
              <a:rPr lang="en-US" sz="2800" dirty="0"/>
              <a:t>suitable </a:t>
            </a:r>
            <a:r>
              <a:rPr lang="en-US" sz="2800" dirty="0" smtClean="0"/>
              <a:t>Call that matches your project idea</a:t>
            </a:r>
          </a:p>
          <a:p>
            <a:pPr marL="630238" lvl="1" indent="-430213">
              <a:lnSpc>
                <a:spcPct val="150000"/>
              </a:lnSpc>
            </a:pPr>
            <a:r>
              <a:rPr lang="en-US" sz="2800" dirty="0" smtClean="0"/>
              <a:t>Consortium building (</a:t>
            </a:r>
            <a:r>
              <a:rPr lang="en-GB" sz="2800" dirty="0" smtClean="0"/>
              <a:t>Coordinator </a:t>
            </a:r>
            <a:r>
              <a:rPr lang="en-GB" sz="2800" dirty="0"/>
              <a:t>or Project </a:t>
            </a:r>
            <a:r>
              <a:rPr lang="en-GB" sz="2800" dirty="0" smtClean="0"/>
              <a:t>partner)</a:t>
            </a:r>
          </a:p>
          <a:p>
            <a:pPr marL="630238" lvl="1" indent="-430213">
              <a:lnSpc>
                <a:spcPct val="150000"/>
              </a:lnSpc>
            </a:pPr>
            <a:r>
              <a:rPr lang="en-GB" sz="2800" dirty="0" smtClean="0"/>
              <a:t>Register in </a:t>
            </a:r>
            <a:r>
              <a:rPr lang="en-US" sz="2800" dirty="0" smtClean="0"/>
              <a:t>The </a:t>
            </a:r>
            <a:r>
              <a:rPr lang="en-US" sz="2800" dirty="0"/>
              <a:t>European Commission Authentication System </a:t>
            </a:r>
            <a:r>
              <a:rPr lang="en-US" sz="2800" dirty="0" smtClean="0"/>
              <a:t>(</a:t>
            </a:r>
            <a:r>
              <a:rPr lang="en-GB" sz="2800" dirty="0" smtClean="0"/>
              <a:t>ECAS) get a PIC number and validate your institution</a:t>
            </a:r>
            <a:endParaRPr lang="en-US" sz="2800" dirty="0" smtClean="0"/>
          </a:p>
          <a:p>
            <a:pPr>
              <a:lnSpc>
                <a:spcPct val="150000"/>
              </a:lnSpc>
            </a:pPr>
            <a:endParaRPr lang="en-GB" sz="2800" dirty="0"/>
          </a:p>
        </p:txBody>
      </p:sp>
      <p:pic>
        <p:nvPicPr>
          <p:cNvPr id="3074" name="Picture 2" descr="http://timebankoftherockies.com/wp-content/uploads/2013/06/ide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130922" y="481734"/>
            <a:ext cx="1898999" cy="3166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272944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63410" y="805840"/>
            <a:ext cx="9806403" cy="4737946"/>
          </a:xfrm>
        </p:spPr>
        <p:txBody>
          <a:bodyPr>
            <a:noAutofit/>
          </a:bodyPr>
          <a:lstStyle/>
          <a:p>
            <a:pPr marL="630238" lvl="1" indent="-430213">
              <a:lnSpc>
                <a:spcPct val="150000"/>
              </a:lnSpc>
            </a:pPr>
            <a:r>
              <a:rPr lang="en-GB" sz="2800" dirty="0" smtClean="0"/>
              <a:t>Read the latest EU documents related to your topic:</a:t>
            </a:r>
          </a:p>
          <a:p>
            <a:pPr marL="693738" lvl="7">
              <a:lnSpc>
                <a:spcPct val="150000"/>
              </a:lnSpc>
            </a:pPr>
            <a:r>
              <a:rPr lang="en-GB" sz="2000" dirty="0" smtClean="0">
                <a:solidFill>
                  <a:srgbClr val="0070C0"/>
                </a:solidFill>
              </a:rPr>
              <a:t>Work programme </a:t>
            </a:r>
            <a:r>
              <a:rPr lang="en-GB" sz="2000" dirty="0">
                <a:solidFill>
                  <a:srgbClr val="0070C0"/>
                </a:solidFill>
              </a:rPr>
              <a:t>(</a:t>
            </a:r>
            <a:r>
              <a:rPr lang="en-GB" sz="2000" dirty="0">
                <a:solidFill>
                  <a:srgbClr val="0070C0"/>
                </a:solidFill>
                <a:hlinkClick r:id="rId2"/>
              </a:rPr>
              <a:t>https://</a:t>
            </a:r>
            <a:r>
              <a:rPr lang="en-GB" sz="2000" dirty="0" smtClean="0">
                <a:solidFill>
                  <a:srgbClr val="0070C0"/>
                </a:solidFill>
                <a:hlinkClick r:id="rId2"/>
              </a:rPr>
              <a:t>ec.europa.eu/programmes/horizon2020/h2020-sections</a:t>
            </a:r>
            <a:r>
              <a:rPr lang="en-GB" sz="2000" dirty="0" smtClean="0">
                <a:solidFill>
                  <a:srgbClr val="0070C0"/>
                </a:solidFill>
              </a:rPr>
              <a:t>) </a:t>
            </a:r>
          </a:p>
          <a:p>
            <a:pPr marL="693738" lvl="7">
              <a:lnSpc>
                <a:spcPct val="150000"/>
              </a:lnSpc>
            </a:pPr>
            <a:r>
              <a:rPr lang="en-GB" sz="2000" dirty="0" smtClean="0">
                <a:solidFill>
                  <a:srgbClr val="0070C0"/>
                </a:solidFill>
              </a:rPr>
              <a:t>Europe </a:t>
            </a:r>
            <a:r>
              <a:rPr lang="en-GB" sz="2000" dirty="0">
                <a:solidFill>
                  <a:srgbClr val="0070C0"/>
                </a:solidFill>
              </a:rPr>
              <a:t>2020 strategy (</a:t>
            </a:r>
            <a:r>
              <a:rPr lang="en-GB" sz="2000" dirty="0">
                <a:solidFill>
                  <a:srgbClr val="0070C0"/>
                </a:solidFill>
                <a:hlinkClick r:id="rId3"/>
              </a:rPr>
              <a:t>http://</a:t>
            </a:r>
            <a:r>
              <a:rPr lang="en-GB" sz="2000" dirty="0" smtClean="0">
                <a:solidFill>
                  <a:srgbClr val="0070C0"/>
                </a:solidFill>
                <a:hlinkClick r:id="rId3"/>
              </a:rPr>
              <a:t>ec.europa.eu/europe2020/index_en.htm</a:t>
            </a:r>
            <a:r>
              <a:rPr lang="en-GB" sz="2000" dirty="0" smtClean="0">
                <a:solidFill>
                  <a:srgbClr val="0070C0"/>
                </a:solidFill>
              </a:rPr>
              <a:t>) </a:t>
            </a:r>
          </a:p>
          <a:p>
            <a:pPr marL="693738" lvl="7">
              <a:lnSpc>
                <a:spcPct val="150000"/>
              </a:lnSpc>
            </a:pPr>
            <a:r>
              <a:rPr lang="en-GB" sz="2000" dirty="0">
                <a:solidFill>
                  <a:srgbClr val="0070C0"/>
                </a:solidFill>
              </a:rPr>
              <a:t>EU policies (</a:t>
            </a:r>
            <a:r>
              <a:rPr lang="en-GB" sz="2000" dirty="0">
                <a:solidFill>
                  <a:srgbClr val="0070C0"/>
                </a:solidFill>
                <a:hlinkClick r:id="rId4"/>
              </a:rPr>
              <a:t>http://</a:t>
            </a:r>
            <a:r>
              <a:rPr lang="en-GB" sz="2000" dirty="0" smtClean="0">
                <a:solidFill>
                  <a:srgbClr val="0070C0"/>
                </a:solidFill>
                <a:hlinkClick r:id="rId4"/>
              </a:rPr>
              <a:t>ec.europa.eu/policies/index_en.htm</a:t>
            </a:r>
            <a:r>
              <a:rPr lang="en-GB" sz="2000" dirty="0" smtClean="0">
                <a:solidFill>
                  <a:srgbClr val="0070C0"/>
                </a:solidFill>
              </a:rPr>
              <a:t>) </a:t>
            </a:r>
          </a:p>
          <a:p>
            <a:pPr lvl="1">
              <a:lnSpc>
                <a:spcPct val="150000"/>
              </a:lnSpc>
            </a:pPr>
            <a:r>
              <a:rPr lang="en-GB" sz="2800" dirty="0">
                <a:solidFill>
                  <a:srgbClr val="000000">
                    <a:lumMod val="75000"/>
                    <a:lumOff val="25000"/>
                  </a:srgbClr>
                </a:solidFill>
              </a:rPr>
              <a:t>Read the latest scientific papers related to your </a:t>
            </a:r>
            <a:r>
              <a:rPr lang="en-GB" sz="2800" dirty="0" smtClean="0">
                <a:solidFill>
                  <a:srgbClr val="000000">
                    <a:lumMod val="75000"/>
                    <a:lumOff val="25000"/>
                  </a:srgbClr>
                </a:solidFill>
              </a:rPr>
              <a:t>topic</a:t>
            </a:r>
          </a:p>
          <a:p>
            <a:pPr marL="274320" lvl="2" indent="-91440">
              <a:lnSpc>
                <a:spcPct val="15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</a:pPr>
            <a:r>
              <a:rPr lang="en-GB" sz="2000" dirty="0" smtClean="0"/>
              <a:t>	</a:t>
            </a:r>
            <a:endParaRPr lang="en-GB" sz="2000" dirty="0"/>
          </a:p>
          <a:p>
            <a:pPr>
              <a:lnSpc>
                <a:spcPct val="150000"/>
              </a:lnSpc>
            </a:pPr>
            <a:endParaRPr lang="en-GB" sz="2800" dirty="0"/>
          </a:p>
        </p:txBody>
      </p:sp>
      <p:pic>
        <p:nvPicPr>
          <p:cNvPr id="3074" name="Picture 2" descr="http://timebankoftherockies.com/wp-content/uploads/2013/06/idea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069813" y="1140433"/>
            <a:ext cx="2171733" cy="3620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324873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9868" r="20956"/>
          <a:stretch>
            <a:fillRect/>
          </a:stretch>
        </p:blipFill>
        <p:spPr bwMode="auto">
          <a:xfrm>
            <a:off x="1509712" y="0"/>
            <a:ext cx="72151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8" name="Title 3"/>
          <p:cNvSpPr>
            <a:spLocks noGrp="1"/>
          </p:cNvSpPr>
          <p:nvPr>
            <p:ph type="title"/>
          </p:nvPr>
        </p:nvSpPr>
        <p:spPr>
          <a:xfrm>
            <a:off x="8688388" y="1268414"/>
            <a:ext cx="1943100" cy="4752975"/>
          </a:xfrm>
          <a:solidFill>
            <a:schemeClr val="tx2">
              <a:lumMod val="60000"/>
              <a:lumOff val="40000"/>
            </a:schemeClr>
          </a:solidFill>
          <a:ln>
            <a:miter lim="800000"/>
            <a:headEnd/>
            <a:tailEnd/>
          </a:ln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GB" altLang="en-US" sz="2800" dirty="0">
                <a:solidFill>
                  <a:schemeClr val="bg1"/>
                </a:solidFill>
              </a:rPr>
              <a:t>Example of a </a:t>
            </a:r>
            <a:br>
              <a:rPr lang="en-GB" altLang="en-US" sz="2800" dirty="0">
                <a:solidFill>
                  <a:schemeClr val="bg1"/>
                </a:solidFill>
              </a:rPr>
            </a:br>
            <a:r>
              <a:rPr lang="en-GB" altLang="en-US" sz="2800" dirty="0">
                <a:solidFill>
                  <a:schemeClr val="bg1"/>
                </a:solidFill>
              </a:rPr>
              <a:t/>
            </a:r>
            <a:br>
              <a:rPr lang="en-GB" altLang="en-US" sz="2800" dirty="0">
                <a:solidFill>
                  <a:schemeClr val="bg1"/>
                </a:solidFill>
              </a:rPr>
            </a:br>
            <a:r>
              <a:rPr lang="en-GB" altLang="en-US" sz="2800" dirty="0">
                <a:solidFill>
                  <a:schemeClr val="bg1"/>
                </a:solidFill>
              </a:rPr>
              <a:t>Annual Work Programme</a:t>
            </a:r>
            <a:br>
              <a:rPr lang="en-GB" altLang="en-US" sz="2800" dirty="0">
                <a:solidFill>
                  <a:schemeClr val="bg1"/>
                </a:solidFill>
              </a:rPr>
            </a:br>
            <a:r>
              <a:rPr lang="en-GB" altLang="en-US" sz="2800" dirty="0">
                <a:solidFill>
                  <a:schemeClr val="bg1"/>
                </a:solidFill>
              </a:rPr>
              <a:t>(LEIT)</a:t>
            </a:r>
            <a:endParaRPr lang="en-GB" altLang="zh-CN" sz="1800" dirty="0">
              <a:solidFill>
                <a:schemeClr val="bg1"/>
              </a:solidFill>
            </a:endParaRPr>
          </a:p>
        </p:txBody>
      </p:sp>
      <p:sp>
        <p:nvSpPr>
          <p:cNvPr id="2" name="Notched Right Arrow 1"/>
          <p:cNvSpPr/>
          <p:nvPr/>
        </p:nvSpPr>
        <p:spPr>
          <a:xfrm rot="12676948">
            <a:off x="5278438" y="3654425"/>
            <a:ext cx="4254500" cy="287338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defTabSz="912813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12813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12813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12813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12813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GB" altLang="en-US" sz="180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7" name="Title 3"/>
          <p:cNvSpPr txBox="1">
            <a:spLocks/>
          </p:cNvSpPr>
          <p:nvPr/>
        </p:nvSpPr>
        <p:spPr bwMode="auto">
          <a:xfrm>
            <a:off x="1631950" y="4581525"/>
            <a:ext cx="1727200" cy="194468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  <a:miter lim="800000"/>
            <a:headEnd/>
            <a:tailEnd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76" tIns="45688" rIns="91376" bIns="45688" anchor="ctr">
            <a:normAutofit/>
          </a:bodyPr>
          <a:lstStyle>
            <a:lvl1pPr defTabSz="912813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1363" indent="-284163" defTabSz="912813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1413" indent="-227013" defTabSz="912813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598613" indent="-227013" defTabSz="912813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5813" indent="-227013" defTabSz="912813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3013" indent="-227013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0213" indent="-227013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7413" indent="-227013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4613" indent="-227013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en-GB" altLang="en-US" sz="2800">
                <a:solidFill>
                  <a:srgbClr val="FFFFFF"/>
                </a:solidFill>
              </a:rPr>
              <a:t>List of Calls for proposals open</a:t>
            </a:r>
            <a:endParaRPr lang="en-GB" altLang="zh-CN" sz="2800">
              <a:solidFill>
                <a:srgbClr val="FFFFFF"/>
              </a:solidFill>
            </a:endParaRPr>
          </a:p>
        </p:txBody>
      </p:sp>
      <p:sp>
        <p:nvSpPr>
          <p:cNvPr id="8" name="Notched Right Arrow 7"/>
          <p:cNvSpPr/>
          <p:nvPr/>
        </p:nvSpPr>
        <p:spPr>
          <a:xfrm>
            <a:off x="2927350" y="6092826"/>
            <a:ext cx="647700" cy="288925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defTabSz="912813"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12813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12813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12813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12813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GB" altLang="en-US" sz="180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10" name="Ellipse 9"/>
          <p:cNvSpPr/>
          <p:nvPr/>
        </p:nvSpPr>
        <p:spPr>
          <a:xfrm>
            <a:off x="2855914" y="188914"/>
            <a:ext cx="2808287" cy="1152525"/>
          </a:xfrm>
          <a:prstGeom prst="ellipse">
            <a:avLst/>
          </a:prstGeom>
          <a:solidFill>
            <a:schemeClr val="accent6">
              <a:lumMod val="60000"/>
              <a:lumOff val="40000"/>
              <a:alpha val="2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en-GB" altLang="en-US" sz="1800">
              <a:solidFill>
                <a:srgbClr val="FFFFFF"/>
              </a:solidFill>
              <a:cs typeface="Arial" pitchFamily="34" charset="0"/>
            </a:endParaRPr>
          </a:p>
        </p:txBody>
      </p:sp>
      <p:sp>
        <p:nvSpPr>
          <p:cNvPr id="4" name="Right Arrow 3">
            <a:hlinkClick r:id="rId3"/>
          </p:cNvPr>
          <p:cNvSpPr/>
          <p:nvPr/>
        </p:nvSpPr>
        <p:spPr>
          <a:xfrm>
            <a:off x="10913806" y="6237288"/>
            <a:ext cx="737420" cy="6207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064843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 txBox="1">
            <a:spLocks/>
          </p:cNvSpPr>
          <p:nvPr/>
        </p:nvSpPr>
        <p:spPr>
          <a:xfrm>
            <a:off x="1974645" y="144157"/>
            <a:ext cx="8229600" cy="868363"/>
          </a:xfrm>
          <a:prstGeom prst="rect">
            <a:avLst/>
          </a:prstGeom>
          <a:solidFill>
            <a:schemeClr val="bg1"/>
          </a:solidFill>
        </p:spPr>
        <p:txBody>
          <a:bodyPr lIns="80147" tIns="40074" rIns="80147" bIns="40074"/>
          <a:lstStyle>
            <a:lvl1pPr algn="l" defTabSz="449437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2300" b="1">
                <a:solidFill>
                  <a:srgbClr val="0070C0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algn="l" defTabSz="449437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600" b="1">
                <a:solidFill>
                  <a:srgbClr val="005FA9"/>
                </a:solidFill>
                <a:latin typeface="Arial" charset="0"/>
              </a:defRPr>
            </a:lvl2pPr>
            <a:lvl3pPr algn="l" defTabSz="449437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600" b="1">
                <a:solidFill>
                  <a:srgbClr val="005FA9"/>
                </a:solidFill>
                <a:latin typeface="Arial" charset="0"/>
              </a:defRPr>
            </a:lvl3pPr>
            <a:lvl4pPr algn="l" defTabSz="449437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600" b="1">
                <a:solidFill>
                  <a:srgbClr val="005FA9"/>
                </a:solidFill>
                <a:latin typeface="Arial" charset="0"/>
              </a:defRPr>
            </a:lvl4pPr>
            <a:lvl5pPr algn="l" defTabSz="449437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600" b="1">
                <a:solidFill>
                  <a:srgbClr val="005FA9"/>
                </a:solidFill>
                <a:latin typeface="Arial" charset="0"/>
              </a:defRPr>
            </a:lvl5pPr>
            <a:lvl6pPr marL="2457290" indent="-228197" algn="l" defTabSz="449437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600" b="1">
                <a:solidFill>
                  <a:srgbClr val="005FA9"/>
                </a:solidFill>
                <a:latin typeface="Arial" charset="0"/>
              </a:defRPr>
            </a:lvl6pPr>
            <a:lvl7pPr marL="2858025" indent="-228197" algn="l" defTabSz="449437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600" b="1">
                <a:solidFill>
                  <a:srgbClr val="005FA9"/>
                </a:solidFill>
                <a:latin typeface="Arial" charset="0"/>
              </a:defRPr>
            </a:lvl7pPr>
            <a:lvl8pPr marL="3258761" indent="-228197" algn="l" defTabSz="449437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600" b="1">
                <a:solidFill>
                  <a:srgbClr val="005FA9"/>
                </a:solidFill>
                <a:latin typeface="Arial" charset="0"/>
              </a:defRPr>
            </a:lvl8pPr>
            <a:lvl9pPr marL="3659497" indent="-228197" algn="l" defTabSz="449437" rtl="0" eaLnBrk="1" fontAlgn="base" hangingPunct="1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defRPr sz="3600" b="1">
                <a:solidFill>
                  <a:srgbClr val="005FA9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en-GB" sz="2800" kern="0" dirty="0">
                <a:solidFill>
                  <a:srgbClr val="E5232D"/>
                </a:solidFill>
              </a:rPr>
              <a:t>Understanding the call topics: example</a:t>
            </a:r>
            <a:endParaRPr lang="en-GB" sz="2800" b="0" kern="0" dirty="0">
              <a:solidFill>
                <a:srgbClr val="E5232D"/>
              </a:solidFill>
            </a:endParaRPr>
          </a:p>
        </p:txBody>
      </p:sp>
      <p:sp>
        <p:nvSpPr>
          <p:cNvPr id="8" name="Content Placeholder 3"/>
          <p:cNvSpPr>
            <a:spLocks noGrp="1"/>
          </p:cNvSpPr>
          <p:nvPr>
            <p:ph idx="1"/>
          </p:nvPr>
        </p:nvSpPr>
        <p:spPr>
          <a:xfrm>
            <a:off x="5807968" y="1484784"/>
            <a:ext cx="4032448" cy="4829844"/>
          </a:xfrm>
        </p:spPr>
        <p:txBody>
          <a:bodyPr/>
          <a:lstStyle/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fr-BE" sz="2400" b="1" dirty="0"/>
              <a:t>'PHC 2 – 2015'</a:t>
            </a:r>
            <a:endParaRPr lang="en-GB" sz="2400" b="1" dirty="0"/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en-GB" sz="2400" b="1" dirty="0"/>
              <a:t>'Specific challenge'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fr-BE" sz="2400" b="1" dirty="0"/>
              <a:t>'Scope'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fr-BE" sz="2400" b="1" dirty="0"/>
              <a:t>'</a:t>
            </a:r>
            <a:r>
              <a:rPr lang="fr-BE" sz="2400" b="1" dirty="0" err="1"/>
              <a:t>Expected</a:t>
            </a:r>
            <a:r>
              <a:rPr lang="fr-BE" sz="2400" b="1" dirty="0"/>
              <a:t> impact'</a:t>
            </a:r>
          </a:p>
          <a:p>
            <a:pPr>
              <a:spcBef>
                <a:spcPts val="1800"/>
              </a:spcBef>
              <a:spcAft>
                <a:spcPts val="1800"/>
              </a:spcAft>
            </a:pPr>
            <a:r>
              <a:rPr lang="fr-BE" sz="2400" b="1" dirty="0"/>
              <a:t>'Type of action'</a:t>
            </a:r>
            <a:endParaRPr lang="en-GB" sz="24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0000"/>
          <a:stretch/>
        </p:blipFill>
        <p:spPr bwMode="auto">
          <a:xfrm>
            <a:off x="2135560" y="992741"/>
            <a:ext cx="3002254" cy="565370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Oval 2"/>
          <p:cNvSpPr/>
          <p:nvPr/>
        </p:nvSpPr>
        <p:spPr bwMode="auto">
          <a:xfrm>
            <a:off x="2567608" y="1878360"/>
            <a:ext cx="1080120" cy="288032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5127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GB" sz="27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2567608" y="2094384"/>
            <a:ext cx="1080120" cy="288032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5127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GB" sz="27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2567608" y="3390528"/>
            <a:ext cx="540060" cy="288032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5127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GB" sz="27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2557364" y="5406752"/>
            <a:ext cx="1090364" cy="288032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5127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GB" sz="270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557364" y="6358409"/>
            <a:ext cx="1090364" cy="288032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5127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GB" sz="270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8453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"/>
          <p:cNvGrpSpPr>
            <a:grpSpLocks/>
          </p:cNvGrpSpPr>
          <p:nvPr/>
        </p:nvGrpSpPr>
        <p:grpSpPr bwMode="auto">
          <a:xfrm>
            <a:off x="321881" y="2126419"/>
            <a:ext cx="11475720" cy="3405701"/>
            <a:chOff x="312738" y="992629"/>
            <a:chExt cx="9891712" cy="2499972"/>
          </a:xfrm>
        </p:grpSpPr>
        <p:sp>
          <p:nvSpPr>
            <p:cNvPr id="17" name="Oval 3"/>
            <p:cNvSpPr>
              <a:spLocks noChangeArrowheads="1"/>
            </p:cNvSpPr>
            <p:nvPr/>
          </p:nvSpPr>
          <p:spPr bwMode="auto">
            <a:xfrm>
              <a:off x="312738" y="992629"/>
              <a:ext cx="9891712" cy="1254311"/>
            </a:xfrm>
            <a:prstGeom prst="ellipse">
              <a:avLst/>
            </a:prstGeom>
            <a:solidFill>
              <a:srgbClr val="F79646">
                <a:lumMod val="75000"/>
              </a:srgbClr>
            </a:solidFill>
            <a:ln w="9525">
              <a:noFill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>
                <a:defRPr/>
              </a:pPr>
              <a:endParaRPr lang="en-US" sz="2000" b="1" kern="0">
                <a:solidFill>
                  <a:prstClr val="black"/>
                </a:solidFill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314325" y="1752600"/>
              <a:ext cx="9886950" cy="1740001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defTabSz="914400">
                <a:defRPr/>
              </a:pPr>
              <a:endParaRPr lang="en-US" sz="2000" b="1" kern="0">
                <a:solidFill>
                  <a:prstClr val="black"/>
                </a:solidFill>
              </a:endParaRPr>
            </a:p>
          </p:txBody>
        </p:sp>
        <p:sp>
          <p:nvSpPr>
            <p:cNvPr id="19" name="Text Box 8"/>
            <p:cNvSpPr txBox="1">
              <a:spLocks noChangeArrowheads="1"/>
            </p:cNvSpPr>
            <p:nvPr/>
          </p:nvSpPr>
          <p:spPr bwMode="auto">
            <a:xfrm>
              <a:off x="711200" y="1113037"/>
              <a:ext cx="9118600" cy="4292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00B8FF"/>
                  </a:solidFill>
                </a14:hiddenFill>
              </a:ext>
              <a:ext uri="{91240B29-F687-4F45-9708-019B960494DF}">
                <a14:hiddenLine xmlns:a14="http://schemas.microsoft.com/office/drawing/2010/main" xmlns="" w="22225">
                  <a:solidFill>
                    <a:srgbClr val="000000"/>
                  </a:solidFill>
                  <a:prstDash val="dashDot"/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defTabSz="512763">
                <a:defRPr sz="2400" b="1">
                  <a:solidFill>
                    <a:schemeClr val="bg1"/>
                  </a:solidFill>
                  <a:latin typeface="Calibri" pitchFamily="34" charset="0"/>
                </a:defRPr>
              </a:lvl1pPr>
              <a:lvl2pPr marL="742950" indent="-285750" defTabSz="512763">
                <a:defRPr sz="2400" b="1">
                  <a:solidFill>
                    <a:schemeClr val="bg1"/>
                  </a:solidFill>
                  <a:latin typeface="Calibri" pitchFamily="34" charset="0"/>
                </a:defRPr>
              </a:lvl2pPr>
              <a:lvl3pPr marL="1143000" indent="-228600" defTabSz="512763">
                <a:defRPr sz="2400" b="1">
                  <a:solidFill>
                    <a:schemeClr val="bg1"/>
                  </a:solidFill>
                  <a:latin typeface="Calibri" pitchFamily="34" charset="0"/>
                </a:defRPr>
              </a:lvl3pPr>
              <a:lvl4pPr marL="1600200" indent="-228600" defTabSz="512763">
                <a:defRPr sz="2400" b="1">
                  <a:solidFill>
                    <a:schemeClr val="bg1"/>
                  </a:solidFill>
                  <a:latin typeface="Calibri" pitchFamily="34" charset="0"/>
                </a:defRPr>
              </a:lvl4pPr>
              <a:lvl5pPr marL="2057400" indent="-228600" defTabSz="512763">
                <a:defRPr sz="2400" b="1">
                  <a:solidFill>
                    <a:schemeClr val="bg1"/>
                  </a:solidFill>
                  <a:latin typeface="Calibri" pitchFamily="34" charset="0"/>
                </a:defRPr>
              </a:lvl5pPr>
              <a:lvl6pPr marL="2514600" indent="-228600" defTabSz="5127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defRPr sz="2400" b="1">
                  <a:solidFill>
                    <a:schemeClr val="bg1"/>
                  </a:solidFill>
                  <a:latin typeface="Calibri" pitchFamily="34" charset="0"/>
                </a:defRPr>
              </a:lvl6pPr>
              <a:lvl7pPr marL="2971800" indent="-228600" defTabSz="5127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defRPr sz="2400" b="1">
                  <a:solidFill>
                    <a:schemeClr val="bg1"/>
                  </a:solidFill>
                  <a:latin typeface="Calibri" pitchFamily="34" charset="0"/>
                </a:defRPr>
              </a:lvl7pPr>
              <a:lvl8pPr marL="3429000" indent="-228600" defTabSz="5127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defRPr sz="2400" b="1">
                  <a:solidFill>
                    <a:schemeClr val="bg1"/>
                  </a:solidFill>
                  <a:latin typeface="Calibri" pitchFamily="34" charset="0"/>
                </a:defRPr>
              </a:lvl8pPr>
              <a:lvl9pPr marL="3886200" indent="-228600" defTabSz="512763" eaLnBrk="0" fontAlgn="base" hangingPunct="0"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Times New Roman" pitchFamily="18" charset="0"/>
                <a:defRPr sz="2400" b="1">
                  <a:solidFill>
                    <a:schemeClr val="bg1"/>
                  </a:solidFill>
                  <a:latin typeface="Calibri" pitchFamily="34" charset="0"/>
                </a:defRPr>
              </a:lvl9pPr>
            </a:lstStyle>
            <a:p>
              <a:pPr algn="ctr">
                <a:spcBef>
                  <a:spcPct val="50000"/>
                </a:spcBef>
                <a:defRPr/>
              </a:pPr>
              <a:r>
                <a:rPr lang="fr-BE" kern="0" dirty="0">
                  <a:solidFill>
                    <a:prstClr val="white"/>
                  </a:solidFill>
                  <a:latin typeface="Verdana" pitchFamily="34" charset="0"/>
                </a:rPr>
                <a:t>STANDARD </a:t>
              </a:r>
              <a:r>
                <a:rPr lang="fr-BE" kern="0" dirty="0" smtClean="0">
                  <a:solidFill>
                    <a:prstClr val="white"/>
                  </a:solidFill>
                  <a:latin typeface="Verdana" pitchFamily="34" charset="0"/>
                </a:rPr>
                <a:t>CRITERIA</a:t>
              </a:r>
              <a:r>
                <a:rPr lang="ar-LY" kern="0" dirty="0" smtClean="0">
                  <a:solidFill>
                    <a:prstClr val="white"/>
                  </a:solidFill>
                  <a:latin typeface="Verdana" pitchFamily="34" charset="0"/>
                </a:rPr>
                <a:t> </a:t>
              </a:r>
              <a:r>
                <a:rPr lang="ar-LY" sz="3200" kern="0" dirty="0" smtClean="0">
                  <a:solidFill>
                    <a:prstClr val="white"/>
                  </a:solidFill>
                  <a:latin typeface="Verdana" pitchFamily="34" charset="0"/>
                </a:rPr>
                <a:t>المعايير   </a:t>
              </a:r>
              <a:endParaRPr lang="en-GB" kern="0" dirty="0">
                <a:solidFill>
                  <a:prstClr val="white"/>
                </a:solidFill>
                <a:latin typeface="Verdana" pitchFamily="34" charset="0"/>
              </a:endParaRPr>
            </a:p>
          </p:txBody>
        </p:sp>
        <p:sp>
          <p:nvSpPr>
            <p:cNvPr id="20" name="AutoShape 9"/>
            <p:cNvSpPr>
              <a:spLocks noChangeArrowheads="1"/>
            </p:cNvSpPr>
            <p:nvPr/>
          </p:nvSpPr>
          <p:spPr bwMode="auto">
            <a:xfrm>
              <a:off x="6550943" y="2081296"/>
              <a:ext cx="3492697" cy="1145978"/>
            </a:xfrm>
            <a:prstGeom prst="bevel">
              <a:avLst>
                <a:gd name="adj" fmla="val 12500"/>
              </a:avLst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defTabSz="512763">
                <a:defRPr/>
              </a:pPr>
              <a:r>
                <a:rPr lang="fr-BE" sz="2800" b="1" kern="0" dirty="0">
                  <a:solidFill>
                    <a:srgbClr val="0070C0"/>
                  </a:solidFill>
                  <a:latin typeface="Calibri"/>
                  <a:ea typeface="Verdana" pitchFamily="34" charset="0"/>
                  <a:cs typeface="Verdana" pitchFamily="34" charset="0"/>
                </a:rPr>
                <a:t>QUALITY </a:t>
              </a:r>
              <a:r>
                <a:rPr lang="fr-BE" sz="2800" b="1" kern="0" dirty="0" smtClean="0">
                  <a:solidFill>
                    <a:srgbClr val="0070C0"/>
                  </a:solidFill>
                  <a:latin typeface="Calibri"/>
                  <a:ea typeface="Verdana" pitchFamily="34" charset="0"/>
                  <a:cs typeface="Verdana" pitchFamily="34" charset="0"/>
                </a:rPr>
                <a:t>&amp; EFFICIENCY</a:t>
              </a:r>
            </a:p>
            <a:p>
              <a:pPr algn="ctr" defTabSz="512763">
                <a:defRPr/>
              </a:pPr>
              <a:r>
                <a:rPr lang="ar-LY" sz="3200" b="1" dirty="0" smtClean="0">
                  <a:solidFill>
                    <a:srgbClr val="C00000"/>
                  </a:solidFill>
                  <a:latin typeface="Calibri" panose="020F0502020204030204" pitchFamily="34" charset="0"/>
                </a:rPr>
                <a:t>الجودة والكفاءة</a:t>
              </a:r>
              <a:endParaRPr lang="fr-BE" sz="3200" b="1" kern="0" dirty="0">
                <a:solidFill>
                  <a:srgbClr val="0070C0"/>
                </a:solidFill>
                <a:latin typeface="Calibri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1" name="AutoShape 10"/>
            <p:cNvSpPr>
              <a:spLocks noChangeArrowheads="1"/>
            </p:cNvSpPr>
            <p:nvPr/>
          </p:nvSpPr>
          <p:spPr bwMode="auto">
            <a:xfrm>
              <a:off x="3671415" y="2084471"/>
              <a:ext cx="2524845" cy="1133279"/>
            </a:xfrm>
            <a:prstGeom prst="bevel">
              <a:avLst>
                <a:gd name="adj" fmla="val 12500"/>
              </a:avLst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defTabSz="512763">
                <a:defRPr/>
              </a:pPr>
              <a:r>
                <a:rPr lang="fr-BE" sz="3200" b="1" kern="0" dirty="0" smtClean="0">
                  <a:solidFill>
                    <a:srgbClr val="0070C0"/>
                  </a:solidFill>
                  <a:latin typeface="Calibri"/>
                  <a:ea typeface="Verdana" pitchFamily="34" charset="0"/>
                  <a:cs typeface="Verdana" pitchFamily="34" charset="0"/>
                </a:rPr>
                <a:t>IMPACT</a:t>
              </a:r>
            </a:p>
            <a:p>
              <a:pPr algn="ctr" defTabSz="512763">
                <a:defRPr/>
              </a:pPr>
              <a:r>
                <a:rPr lang="ar-LY" sz="3600" b="1" dirty="0" smtClean="0">
                  <a:solidFill>
                    <a:srgbClr val="C00000"/>
                  </a:solidFill>
                  <a:latin typeface="Calibri" panose="020F0502020204030204" pitchFamily="34" charset="0"/>
                </a:rPr>
                <a:t>الأثر</a:t>
              </a:r>
              <a:endParaRPr lang="en-GB" sz="3200" b="1" kern="0" dirty="0">
                <a:solidFill>
                  <a:srgbClr val="0070C0"/>
                </a:solidFill>
                <a:latin typeface="Calibri"/>
                <a:ea typeface="Verdana" pitchFamily="34" charset="0"/>
                <a:cs typeface="Verdana" pitchFamily="34" charset="0"/>
              </a:endParaRPr>
            </a:p>
          </p:txBody>
        </p:sp>
        <p:sp>
          <p:nvSpPr>
            <p:cNvPr id="22" name="AutoShape 11"/>
            <p:cNvSpPr>
              <a:spLocks noChangeArrowheads="1"/>
            </p:cNvSpPr>
            <p:nvPr/>
          </p:nvSpPr>
          <p:spPr bwMode="auto">
            <a:xfrm>
              <a:off x="471015" y="2093995"/>
              <a:ext cx="2703872" cy="1133279"/>
            </a:xfrm>
            <a:prstGeom prst="bevel">
              <a:avLst>
                <a:gd name="adj" fmla="val 12500"/>
              </a:avLst>
            </a:prstGeom>
            <a:ln>
              <a:headEnd/>
              <a:tailEnd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anchor="ctr"/>
            <a:lstStyle/>
            <a:p>
              <a:pPr algn="ctr" defTabSz="512763">
                <a:defRPr/>
              </a:pPr>
              <a:r>
                <a:rPr lang="fr-BE" sz="3200" b="1" kern="0" dirty="0" smtClean="0">
                  <a:solidFill>
                    <a:srgbClr val="0070C0"/>
                  </a:solidFill>
                  <a:latin typeface="Calibri"/>
                  <a:ea typeface="Verdana" pitchFamily="34" charset="0"/>
                  <a:cs typeface="Verdana" pitchFamily="34" charset="0"/>
                </a:rPr>
                <a:t>EXCELLENCE</a:t>
              </a:r>
            </a:p>
            <a:p>
              <a:pPr algn="ctr" defTabSz="512763">
                <a:defRPr/>
              </a:pPr>
              <a:r>
                <a:rPr lang="ar-LY" sz="3600" b="1" dirty="0" smtClean="0">
                  <a:solidFill>
                    <a:srgbClr val="C00000"/>
                  </a:solidFill>
                  <a:latin typeface="Calibri" panose="020F0502020204030204" pitchFamily="34" charset="0"/>
                </a:rPr>
                <a:t>التميز</a:t>
              </a:r>
              <a:endParaRPr lang="en-GB" sz="3200" b="1" kern="0" dirty="0">
                <a:solidFill>
                  <a:srgbClr val="0070C0"/>
                </a:solidFill>
                <a:latin typeface="Calibri"/>
                <a:ea typeface="Verdana" pitchFamily="34" charset="0"/>
                <a:cs typeface="Verdana" pitchFamily="34" charset="0"/>
              </a:endParaRPr>
            </a:p>
          </p:txBody>
        </p:sp>
      </p:grpSp>
      <p:sp>
        <p:nvSpPr>
          <p:cNvPr id="28" name="Rectangle 27"/>
          <p:cNvSpPr/>
          <p:nvPr/>
        </p:nvSpPr>
        <p:spPr>
          <a:xfrm>
            <a:off x="321881" y="479848"/>
            <a:ext cx="104636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4800" b="1" dirty="0">
                <a:solidFill>
                  <a:srgbClr val="0070C0"/>
                </a:solidFill>
                <a:latin typeface="+mj-lt"/>
              </a:rPr>
              <a:t>Evaluation of </a:t>
            </a:r>
            <a:r>
              <a:rPr lang="en-US" altLang="en-US" sz="4800" b="1" dirty="0" smtClean="0">
                <a:solidFill>
                  <a:srgbClr val="0070C0"/>
                </a:solidFill>
                <a:latin typeface="+mj-lt"/>
              </a:rPr>
              <a:t>Proposals</a:t>
            </a:r>
            <a:r>
              <a:rPr lang="ar-LY" altLang="en-US" sz="4800" b="1" dirty="0" smtClean="0">
                <a:solidFill>
                  <a:srgbClr val="0070C0"/>
                </a:solidFill>
                <a:latin typeface="+mj-lt"/>
              </a:rPr>
              <a:t> </a:t>
            </a:r>
            <a:r>
              <a:rPr lang="ar-LY" altLang="en-US" sz="4800" b="1" dirty="0" smtClean="0">
                <a:solidFill>
                  <a:srgbClr val="C00000"/>
                </a:solidFill>
                <a:latin typeface="+mj-lt"/>
              </a:rPr>
              <a:t>تقييم المقترحات </a:t>
            </a:r>
            <a:endParaRPr lang="en-US" altLang="en-US" sz="4800" b="1" dirty="0">
              <a:solidFill>
                <a:srgbClr val="C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1519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761" y="286603"/>
            <a:ext cx="10058400" cy="700949"/>
          </a:xfrm>
        </p:spPr>
        <p:txBody>
          <a:bodyPr>
            <a:normAutofit fontScale="90000"/>
          </a:bodyPr>
          <a:lstStyle/>
          <a:p>
            <a:r>
              <a:rPr lang="en-GB" sz="5300" b="1" dirty="0">
                <a:solidFill>
                  <a:srgbClr val="0070C0"/>
                </a:solidFill>
                <a:ea typeface="+mn-ea"/>
                <a:cs typeface="+mn-cs"/>
              </a:rPr>
              <a:t>Finding partners</a:t>
            </a:r>
            <a:r>
              <a:rPr lang="ar-LY" b="1" dirty="0" smtClean="0"/>
              <a:t> </a:t>
            </a:r>
            <a:r>
              <a:rPr lang="ar-LY" b="1" dirty="0" smtClean="0">
                <a:solidFill>
                  <a:srgbClr val="C00000"/>
                </a:solidFill>
              </a:rPr>
              <a:t>البحث عن الشريك   </a:t>
            </a:r>
            <a:endParaRPr lang="en-GB" b="1" dirty="0">
              <a:solidFill>
                <a:srgbClr val="C00000"/>
              </a:solidFill>
            </a:endParaRPr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xmlns="" val="106509352"/>
              </p:ext>
            </p:extLst>
          </p:nvPr>
        </p:nvGraphicFramePr>
        <p:xfrm>
          <a:off x="1317523" y="1463957"/>
          <a:ext cx="9036496" cy="51125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xmlns="" val="94737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153" y="0"/>
            <a:ext cx="10058400" cy="700949"/>
          </a:xfrm>
        </p:spPr>
        <p:txBody>
          <a:bodyPr>
            <a:noAutofit/>
          </a:bodyPr>
          <a:lstStyle/>
          <a:p>
            <a:pPr marL="520700" lvl="1" indent="-520700">
              <a:lnSpc>
                <a:spcPct val="150000"/>
              </a:lnSpc>
            </a:pPr>
            <a:r>
              <a:rPr lang="de-DE" sz="2400" dirty="0" smtClean="0"/>
              <a:t>MedMig proposal (Example)  </a:t>
            </a:r>
            <a:r>
              <a:rPr lang="ar-LY" sz="2400" b="1" dirty="0" smtClean="0">
                <a:solidFill>
                  <a:srgbClr val="C00000"/>
                </a:solidFill>
              </a:rPr>
              <a:t> بمشاركة جامعة الزاوية   </a:t>
            </a:r>
            <a:r>
              <a:rPr lang="en-US" sz="2400" b="1" dirty="0" smtClean="0">
                <a:solidFill>
                  <a:srgbClr val="C00000"/>
                </a:solidFill>
              </a:rPr>
              <a:t>H2020</a:t>
            </a:r>
            <a:r>
              <a:rPr lang="ar-LY" sz="2400" b="1" dirty="0" smtClean="0">
                <a:solidFill>
                  <a:srgbClr val="C00000"/>
                </a:solidFill>
              </a:rPr>
              <a:t>  مقترح مقدم لبرنامج </a:t>
            </a:r>
            <a:endParaRPr lang="en-GB" sz="2400" b="1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8964" t="13040" r="11912" b="15194"/>
          <a:stretch/>
        </p:blipFill>
        <p:spPr>
          <a:xfrm>
            <a:off x="420078" y="945932"/>
            <a:ext cx="11315098" cy="5770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1432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3633" t="22737" r="12398" b="14766"/>
          <a:stretch/>
        </p:blipFill>
        <p:spPr>
          <a:xfrm>
            <a:off x="126126" y="525803"/>
            <a:ext cx="11918731" cy="524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4576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167025377"/>
              </p:ext>
            </p:extLst>
          </p:nvPr>
        </p:nvGraphicFramePr>
        <p:xfrm>
          <a:off x="488731" y="173441"/>
          <a:ext cx="11398468" cy="6668803"/>
        </p:xfrm>
        <a:graphic>
          <a:graphicData uri="http://schemas.openxmlformats.org/drawingml/2006/table">
            <a:tbl>
              <a:tblPr/>
              <a:tblGrid>
                <a:gridCol w="614855"/>
                <a:gridCol w="7630697"/>
                <a:gridCol w="1314005"/>
                <a:gridCol w="1838911"/>
              </a:tblGrid>
              <a:tr h="31955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cap="all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no. 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010" marR="16010" marT="0" marB="0" anchor="ctr">
                    <a:lnL w="2857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857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cap="all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Participant organisation name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cap="all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Acronym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>
                      <a:noFill/>
                    </a:lnL>
                    <a:lnR>
                      <a:noFill/>
                    </a:lnR>
                    <a:lnT w="2857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cap="all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Country</a:t>
                      </a:r>
                      <a:endParaRPr lang="en-US" sz="240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010" marR="16010" marT="0" marB="0" anchor="ctr">
                    <a:lnL>
                      <a:noFill/>
                    </a:lnL>
                    <a:lnR w="2857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404040"/>
                    </a:solidFill>
                  </a:tcPr>
                </a:tc>
              </a:tr>
              <a:tr h="39682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 w="2857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cap="all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SYNYO </a:t>
                      </a:r>
                      <a:r>
                        <a:rPr lang="en-GB" sz="1400" b="1" cap="all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GmbH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cap="all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SYNYO</a:t>
                      </a:r>
                      <a:endParaRPr lang="en-US" sz="24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cap="all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Austria</a:t>
                      </a:r>
                      <a:endParaRPr lang="en-US" sz="240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010" marR="16010" marT="0" marB="0" anchor="ctr">
                    <a:lnL>
                      <a:noFill/>
                    </a:lnL>
                    <a:lnR w="2857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39682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 w="2857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cap="all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UNIVERSISTY OF </a:t>
                      </a:r>
                      <a:r>
                        <a:rPr lang="en-GB" sz="1400" b="1" cap="all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VIENNA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cap="all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UNIVIE</a:t>
                      </a:r>
                      <a:endParaRPr lang="en-US" sz="24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cap="all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AUSTRIA</a:t>
                      </a:r>
                      <a:endParaRPr lang="en-US" sz="240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010" marR="16010" marT="0" marB="0" anchor="ctr">
                    <a:lnL>
                      <a:noFill/>
                    </a:lnL>
                    <a:lnR w="2857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82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3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 w="2857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cap="all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University of Paris 13 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cap="all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UP13</a:t>
                      </a:r>
                      <a:endParaRPr lang="en-US" sz="24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cap="all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France</a:t>
                      </a:r>
                      <a:endParaRPr lang="en-US" sz="240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010" marR="16010" marT="0" marB="0" anchor="ctr">
                    <a:lnL>
                      <a:noFill/>
                    </a:lnL>
                    <a:lnR w="2857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82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4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 w="2857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AT" sz="1400" b="1" cap="all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SINUS Markt- und Sozialforschung </a:t>
                      </a:r>
                      <a:r>
                        <a:rPr lang="de-AT" sz="1400" b="1" cap="all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GmbH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AT" sz="1400" b="1" cap="all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SINUS</a:t>
                      </a:r>
                      <a:endParaRPr lang="en-US" sz="24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AT" sz="1400" cap="all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Germany</a:t>
                      </a:r>
                      <a:endParaRPr lang="en-US" sz="240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010" marR="16010" marT="0" marB="0" anchor="ctr">
                    <a:lnL>
                      <a:noFill/>
                    </a:lnL>
                    <a:lnR w="2857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82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5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 w="2857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cap="all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Fundazione</a:t>
                      </a:r>
                      <a:r>
                        <a:rPr lang="en-US" sz="1400" b="1" cap="all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Bruno </a:t>
                      </a:r>
                      <a:r>
                        <a:rPr lang="en-US" sz="1400" b="1" cap="all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Kessler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AT" sz="1400" b="1" cap="all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FBK</a:t>
                      </a:r>
                      <a:endParaRPr lang="en-US" sz="24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AT" sz="1400" cap="all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ITALY</a:t>
                      </a:r>
                      <a:endParaRPr lang="en-US" sz="240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010" marR="16010" marT="0" marB="0" anchor="ctr">
                    <a:lnL>
                      <a:noFill/>
                    </a:lnL>
                    <a:lnR w="2857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82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6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 w="2857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cap="all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Academy of Scientific Research &amp; </a:t>
                      </a:r>
                      <a:r>
                        <a:rPr lang="en-GB" sz="1400" b="1" cap="all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Technology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cap="all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ASRT</a:t>
                      </a:r>
                      <a:endParaRPr lang="en-US" sz="24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cap="all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Egypt</a:t>
                      </a:r>
                      <a:endParaRPr lang="en-US" sz="240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010" marR="16010" marT="0" marB="0" anchor="ctr">
                    <a:lnL>
                      <a:noFill/>
                    </a:lnL>
                    <a:lnR w="2857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82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7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 w="2857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cap="all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Swansea </a:t>
                      </a:r>
                      <a:r>
                        <a:rPr lang="en-GB" sz="1400" b="1" cap="all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University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cap="all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SWANSEA</a:t>
                      </a:r>
                      <a:endParaRPr lang="en-US" sz="24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cap="all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UNIted kingdom</a:t>
                      </a:r>
                      <a:endParaRPr lang="en-US" sz="240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010" marR="16010" marT="0" marB="0" anchor="ctr">
                    <a:lnL>
                      <a:noFill/>
                    </a:lnL>
                    <a:lnR w="2857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82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8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 w="2857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kern="1200" cap="all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University of </a:t>
                      </a:r>
                      <a:r>
                        <a:rPr lang="en-US" sz="1400" b="1" kern="1200" cap="all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Zawia</a:t>
                      </a:r>
                      <a:endParaRPr lang="en-US" sz="1400" b="1" kern="1200" cap="all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32591" marR="325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kern="1200" cap="all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ZAWIA</a:t>
                      </a:r>
                      <a:endParaRPr lang="en-US" sz="1400" b="1" kern="1200" cap="all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32591" marR="325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cap="all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LiByA</a:t>
                      </a:r>
                      <a:endParaRPr lang="en-US" sz="240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010" marR="16010" marT="0" marB="0" anchor="ctr">
                    <a:lnL>
                      <a:noFill/>
                    </a:lnL>
                    <a:lnR w="2857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82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9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 w="2857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kern="1200" cap="all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Misurata</a:t>
                      </a:r>
                      <a:r>
                        <a:rPr lang="en-GB" sz="1400" b="1" kern="1200" cap="all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 University</a:t>
                      </a:r>
                      <a:endParaRPr lang="en-US" sz="1400" b="1" kern="1200" cap="all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32591" marR="325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kern="1200" cap="all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MISURATA</a:t>
                      </a:r>
                      <a:endParaRPr lang="en-US" sz="1400" b="1" kern="1200" cap="all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32591" marR="325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cap="all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LiByA</a:t>
                      </a:r>
                      <a:endParaRPr lang="en-US" sz="240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010" marR="16010" marT="0" marB="0" anchor="ctr">
                    <a:lnL>
                      <a:noFill/>
                    </a:lnL>
                    <a:lnR w="2857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82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10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 w="2857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b="1" cap="all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The Ahmed Tlili  Foundation For Democratic </a:t>
                      </a:r>
                      <a:r>
                        <a:rPr lang="it-IT" sz="1400" b="1" cap="all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Culture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cap="all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FATCD</a:t>
                      </a:r>
                      <a:endParaRPr lang="en-US" sz="24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cap="all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Tunisia</a:t>
                      </a:r>
                      <a:endParaRPr lang="en-US" sz="240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010" marR="16010" marT="0" marB="0" anchor="ctr">
                    <a:lnL>
                      <a:noFill/>
                    </a:lnL>
                    <a:lnR w="2857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82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11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 w="2857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b="1" cap="all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Université Moulay </a:t>
                      </a:r>
                      <a:r>
                        <a:rPr lang="it-IT" sz="1400" b="1" cap="all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Ismail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cap="all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UMI</a:t>
                      </a:r>
                      <a:endParaRPr lang="en-US" sz="24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cap="all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Morocco</a:t>
                      </a:r>
                      <a:endParaRPr lang="en-US" sz="240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010" marR="16010" marT="0" marB="0" anchor="ctr">
                    <a:lnL>
                      <a:noFill/>
                    </a:lnL>
                    <a:lnR w="2857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82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12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 w="2857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b="1" cap="all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universita degli studi di roma la </a:t>
                      </a:r>
                      <a:r>
                        <a:rPr lang="it-IT" sz="1400" b="1" cap="all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sapienza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cap="all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UNIROMA1</a:t>
                      </a:r>
                      <a:endParaRPr lang="en-US" sz="24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cap="all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Italy</a:t>
                      </a:r>
                      <a:endParaRPr lang="en-US" sz="240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010" marR="16010" marT="0" marB="0" anchor="ctr">
                    <a:lnL>
                      <a:noFill/>
                    </a:lnL>
                    <a:lnR w="2857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82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13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 w="2857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cap="all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European Network of Living </a:t>
                      </a:r>
                      <a:r>
                        <a:rPr lang="en-GB" sz="1400" b="1" cap="all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Labs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cap="all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ENOLL</a:t>
                      </a:r>
                      <a:endParaRPr lang="en-US" sz="24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cap="all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BELGIum</a:t>
                      </a:r>
                      <a:endParaRPr lang="en-US" sz="240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010" marR="16010" marT="0" marB="0" anchor="ctr">
                    <a:lnL>
                      <a:noFill/>
                    </a:lnL>
                    <a:lnR w="2857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82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14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 w="2857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cap="all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FUNDACIÓN EUROÁRABE DE ALTOS </a:t>
                      </a:r>
                      <a:r>
                        <a:rPr lang="en-US" sz="1400" b="1" cap="all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ESTUDIOS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AT" sz="1400" b="1" cap="all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FUNDEA</a:t>
                      </a:r>
                      <a:endParaRPr lang="en-US" sz="24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de-AT" sz="1400" cap="all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SPAIN</a:t>
                      </a:r>
                      <a:endParaRPr lang="en-US" sz="240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010" marR="16010" marT="0" marB="0" anchor="ctr">
                    <a:lnL>
                      <a:noFill/>
                    </a:lnL>
                    <a:lnR w="2857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82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15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 w="2857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b="1" cap="all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Tampere University of Applied </a:t>
                      </a:r>
                      <a:r>
                        <a:rPr lang="it-IT" sz="1400" b="1" cap="all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Sciences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cap="all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TAMK</a:t>
                      </a:r>
                      <a:endParaRPr lang="en-US" sz="24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cap="all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Finland</a:t>
                      </a:r>
                      <a:endParaRPr lang="en-US" sz="240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010" marR="16010" marT="0" marB="0" anchor="ctr">
                    <a:lnL>
                      <a:noFill/>
                    </a:lnL>
                    <a:lnR w="2857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682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16</a:t>
                      </a:r>
                      <a:endParaRPr lang="en-US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 w="2857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it-IT" sz="1400" b="1" cap="all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CENTRE DE RECHERCHE EN ÉCONOMIE APPLIQUÉE POUR LE </a:t>
                      </a:r>
                      <a:r>
                        <a:rPr lang="it-IT" sz="1400" b="1" cap="all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DÉVELOPPEMENT</a:t>
                      </a:r>
                      <a:endParaRPr lang="en-US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b="1" cap="all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CREAD</a:t>
                      </a:r>
                      <a:endParaRPr lang="en-US" sz="24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591" marR="32591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400" cap="all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Algeria</a:t>
                      </a:r>
                      <a:endParaRPr lang="en-US" sz="24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010" marR="16010" marT="0" marB="0" anchor="ctr">
                    <a:lnL>
                      <a:noFill/>
                    </a:lnL>
                    <a:lnR w="28575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6262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0153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5148" y="550342"/>
            <a:ext cx="29013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Contents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25183" t="25139" r="26235" b="39565"/>
          <a:stretch/>
        </p:blipFill>
        <p:spPr>
          <a:xfrm>
            <a:off x="242268" y="1258228"/>
            <a:ext cx="11806334" cy="4822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06920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err="1" smtClean="0"/>
              <a:t>References</a:t>
            </a:r>
            <a:r>
              <a:rPr lang="ar-LY" dirty="0" smtClean="0"/>
              <a:t> </a:t>
            </a:r>
            <a:r>
              <a:rPr lang="ar-LY" dirty="0" smtClean="0">
                <a:solidFill>
                  <a:srgbClr val="C00000"/>
                </a:solidFill>
              </a:rPr>
              <a:t>المراجع   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5ABC3E-D448-40B0-A999-05A5A318A408}" type="slidenum">
              <a:rPr lang="fr-FR" smtClean="0"/>
              <a:pPr/>
              <a:t>17</a:t>
            </a:fld>
            <a:endParaRPr lang="fr-FR"/>
          </a:p>
        </p:txBody>
      </p:sp>
      <p:sp>
        <p:nvSpPr>
          <p:cNvPr id="8" name="Espace réservé du contenu 2"/>
          <p:cNvSpPr>
            <a:spLocks noGrp="1"/>
          </p:cNvSpPr>
          <p:nvPr>
            <p:ph idx="1"/>
          </p:nvPr>
        </p:nvSpPr>
        <p:spPr>
          <a:xfrm>
            <a:off x="335360" y="1690855"/>
            <a:ext cx="11693730" cy="4588026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fr-FR" sz="2800" b="1" dirty="0" smtClean="0"/>
              <a:t>Horizon 2020 Online </a:t>
            </a:r>
            <a:r>
              <a:rPr lang="fr-FR" sz="2800" b="1" dirty="0" err="1" smtClean="0"/>
              <a:t>Manual</a:t>
            </a:r>
            <a:endParaRPr lang="fr-FR" sz="2800" b="1" dirty="0" smtClean="0"/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fr-FR" sz="2400" dirty="0">
                <a:hlinkClick r:id="rId2"/>
              </a:rPr>
              <a:t>http://</a:t>
            </a:r>
            <a:r>
              <a:rPr lang="fr-FR" sz="2400" dirty="0" smtClean="0">
                <a:hlinkClick r:id="rId2"/>
              </a:rPr>
              <a:t>ec.europa.eu/research/participants/docs/h2020-funding-guide/index_en.htm</a:t>
            </a:r>
            <a:endParaRPr lang="fr-FR" sz="24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fr-FR" sz="2800" b="1" dirty="0" err="1" smtClean="0"/>
              <a:t>Proposal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Submission</a:t>
            </a:r>
            <a:r>
              <a:rPr lang="fr-FR" sz="2800" b="1" dirty="0" smtClean="0"/>
              <a:t> Service User </a:t>
            </a:r>
            <a:r>
              <a:rPr lang="fr-FR" sz="2800" b="1" dirty="0" err="1" smtClean="0"/>
              <a:t>Manual</a:t>
            </a:r>
            <a:endParaRPr lang="fr-FR" sz="2800" b="1" dirty="0" smtClean="0"/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fr-FR" sz="2400" dirty="0">
                <a:hlinkClick r:id="rId3"/>
              </a:rPr>
              <a:t>http://</a:t>
            </a:r>
            <a:r>
              <a:rPr lang="fr-FR" sz="2400" dirty="0" smtClean="0">
                <a:hlinkClick r:id="rId3"/>
              </a:rPr>
              <a:t>ec.europa.eu/research/participants/data/support/sep_usermanual.pdf</a:t>
            </a:r>
            <a:r>
              <a:rPr lang="fr-FR" sz="2400" dirty="0" smtClean="0"/>
              <a:t> 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2800" b="1" dirty="0" smtClean="0"/>
              <a:t>Guide on </a:t>
            </a:r>
            <a:r>
              <a:rPr lang="fr-FR" sz="2800" b="1" dirty="0" err="1" smtClean="0"/>
              <a:t>proposal</a:t>
            </a:r>
            <a:r>
              <a:rPr lang="fr-FR" sz="2800" b="1" dirty="0" smtClean="0"/>
              <a:t> </a:t>
            </a:r>
            <a:r>
              <a:rPr lang="fr-FR" sz="2800" b="1" dirty="0" err="1" smtClean="0"/>
              <a:t>submission</a:t>
            </a:r>
            <a:r>
              <a:rPr lang="fr-FR" sz="2800" b="1" dirty="0" smtClean="0"/>
              <a:t> and </a:t>
            </a:r>
            <a:r>
              <a:rPr lang="fr-FR" sz="2800" b="1" dirty="0" err="1" smtClean="0"/>
              <a:t>evaluation</a:t>
            </a:r>
            <a:endParaRPr lang="fr-FR" sz="2800" b="1" dirty="0" smtClean="0"/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fr-FR" sz="2400" dirty="0">
                <a:hlinkClick r:id="rId4"/>
              </a:rPr>
              <a:t>http://</a:t>
            </a:r>
            <a:r>
              <a:rPr lang="fr-FR" sz="2400" dirty="0" smtClean="0">
                <a:hlinkClick r:id="rId4"/>
              </a:rPr>
              <a:t>ec.europa.eu/research/participants/data/ref/h2020/grants_manual/pse/h2020-guide-pse_en.pdf</a:t>
            </a:r>
            <a:endParaRPr lang="fr-FR" sz="24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fr-FR" sz="2800" b="1" dirty="0" err="1" smtClean="0"/>
              <a:t>Other</a:t>
            </a:r>
            <a:r>
              <a:rPr lang="fr-FR" sz="2800" b="1" dirty="0" smtClean="0"/>
              <a:t> H2020 </a:t>
            </a:r>
            <a:r>
              <a:rPr lang="fr-FR" sz="2800" b="1" dirty="0" err="1" smtClean="0"/>
              <a:t>reference</a:t>
            </a:r>
            <a:r>
              <a:rPr lang="fr-FR" sz="2800" b="1" dirty="0" smtClean="0"/>
              <a:t> documents</a:t>
            </a:r>
          </a:p>
          <a:p>
            <a:pPr marL="0" indent="0">
              <a:spcBef>
                <a:spcPts val="0"/>
              </a:spcBef>
              <a:buNone/>
            </a:pPr>
            <a:r>
              <a:rPr lang="fr-FR" sz="2400" dirty="0" smtClean="0"/>
              <a:t>(</a:t>
            </a:r>
            <a:r>
              <a:rPr lang="fr-FR" sz="2400" dirty="0" err="1" smtClean="0"/>
              <a:t>rules</a:t>
            </a:r>
            <a:r>
              <a:rPr lang="fr-FR" sz="2400" dirty="0" smtClean="0"/>
              <a:t> for participation, guides for </a:t>
            </a:r>
            <a:r>
              <a:rPr lang="fr-FR" sz="2400" dirty="0" err="1" smtClean="0"/>
              <a:t>applicants</a:t>
            </a:r>
            <a:r>
              <a:rPr lang="fr-FR" sz="2400" dirty="0" smtClean="0"/>
              <a:t>, </a:t>
            </a:r>
            <a:r>
              <a:rPr lang="fr-FR" sz="2400" dirty="0" err="1" smtClean="0"/>
              <a:t>proposal</a:t>
            </a:r>
            <a:r>
              <a:rPr lang="fr-FR" sz="2400" dirty="0" smtClean="0"/>
              <a:t> </a:t>
            </a:r>
            <a:r>
              <a:rPr lang="fr-FR" sz="2400" dirty="0" err="1" smtClean="0"/>
              <a:t>templates</a:t>
            </a:r>
            <a:r>
              <a:rPr lang="fr-FR" sz="2400" dirty="0" smtClean="0"/>
              <a:t>, </a:t>
            </a:r>
            <a:r>
              <a:rPr lang="fr-FR" sz="2400" dirty="0" err="1" smtClean="0"/>
              <a:t>evaluation</a:t>
            </a:r>
            <a:r>
              <a:rPr lang="fr-FR" sz="2400" dirty="0" smtClean="0"/>
              <a:t> </a:t>
            </a:r>
            <a:r>
              <a:rPr lang="fr-FR" sz="2400" dirty="0" err="1" smtClean="0"/>
              <a:t>forms</a:t>
            </a:r>
            <a:r>
              <a:rPr lang="fr-FR" sz="2400" dirty="0" smtClean="0"/>
              <a:t>, </a:t>
            </a:r>
            <a:r>
              <a:rPr lang="fr-FR" sz="2400" dirty="0" err="1" smtClean="0"/>
              <a:t>etc</a:t>
            </a:r>
            <a:r>
              <a:rPr lang="fr-FR" sz="2400" dirty="0" smtClean="0"/>
              <a:t>)</a:t>
            </a:r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fr-FR" sz="2400" dirty="0">
                <a:hlinkClick r:id="rId5"/>
              </a:rPr>
              <a:t>http://</a:t>
            </a:r>
            <a:r>
              <a:rPr lang="fr-FR" sz="2400" dirty="0" smtClean="0">
                <a:hlinkClick r:id="rId5"/>
              </a:rPr>
              <a:t>ec.europa.eu/research/participants/portal/desktop/en/funding/reference_docs.html</a:t>
            </a:r>
            <a:endParaRPr lang="fr-FR" sz="2400" dirty="0" smtClean="0"/>
          </a:p>
        </p:txBody>
      </p:sp>
    </p:spTree>
    <p:extLst>
      <p:ext uri="{BB962C8B-B14F-4D97-AF65-F5344CB8AC3E}">
        <p14:creationId xmlns:p14="http://schemas.microsoft.com/office/powerpoint/2010/main" xmlns="" val="2702760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1828800" y="2561411"/>
            <a:ext cx="8107680" cy="1064658"/>
          </a:xfrm>
        </p:spPr>
        <p:txBody>
          <a:bodyPr>
            <a:noAutofit/>
          </a:bodyPr>
          <a:lstStyle/>
          <a:p>
            <a:pPr marL="457200" indent="-457200" algn="ctr"/>
            <a:r>
              <a:rPr lang="ar-SA" sz="6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شكراً لحسن استماعكم</a:t>
            </a:r>
            <a:endParaRPr lang="en-GB" sz="5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hteck 2"/>
          <p:cNvSpPr/>
          <p:nvPr/>
        </p:nvSpPr>
        <p:spPr>
          <a:xfrm>
            <a:off x="574712" y="1340773"/>
            <a:ext cx="103691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GB" sz="2000" dirty="0">
                <a:solidFill>
                  <a:prstClr val="black"/>
                </a:solidFill>
              </a:rPr>
              <a:t> </a:t>
            </a:r>
          </a:p>
          <a:p>
            <a:pPr defTabSz="914400"/>
            <a:endParaRPr lang="en-GB" sz="2000" dirty="0">
              <a:solidFill>
                <a:prstClr val="black"/>
              </a:solidFill>
            </a:endParaRPr>
          </a:p>
          <a:p>
            <a:pPr defTabSz="914400"/>
            <a:r>
              <a:rPr lang="en-GB" sz="2000" dirty="0">
                <a:solidFill>
                  <a:prstClr val="black"/>
                </a:solidFill>
              </a:rPr>
              <a:t> </a:t>
            </a:r>
            <a:endParaRPr lang="en-GB" altLang="en-US" dirty="0" smtClean="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341EA7-99C4-4F8D-8062-2A5F636A5E8A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18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07606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weiss">
      <a:dk1>
        <a:srgbClr val="000000"/>
      </a:dk1>
      <a:lt1>
        <a:sysClr val="window" lastClr="FFFFFF"/>
      </a:lt1>
      <a:dk2>
        <a:srgbClr val="7EC1EE"/>
      </a:dk2>
      <a:lt2>
        <a:srgbClr val="D4EAF9"/>
      </a:lt2>
      <a:accent1>
        <a:srgbClr val="0070C0"/>
      </a:accent1>
      <a:accent2>
        <a:srgbClr val="3F739B"/>
      </a:accent2>
      <a:accent3>
        <a:srgbClr val="7EC1EE"/>
      </a:accent3>
      <a:accent4>
        <a:srgbClr val="2998E3"/>
      </a:accent4>
      <a:accent5>
        <a:srgbClr val="3F739B"/>
      </a:accent5>
      <a:accent6>
        <a:srgbClr val="A5A5A5"/>
      </a:accent6>
      <a:hlink>
        <a:srgbClr val="2998E3"/>
      </a:hlink>
      <a:folHlink>
        <a:srgbClr val="0F4C76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1_Slide_Master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7600" b="1" i="0" u="none" strike="noStrike" cap="none" normalizeH="0" baseline="0" smtClean="0">
            <a:ln>
              <a:noFill/>
            </a:ln>
            <a:solidFill>
              <a:srgbClr val="FFD62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7600" b="1" i="0" u="none" strike="noStrike" cap="none" normalizeH="0" baseline="0" smtClean="0">
            <a:ln>
              <a:noFill/>
            </a:ln>
            <a:solidFill>
              <a:srgbClr val="FFD62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1699</TotalTime>
  <Words>623</Words>
  <Application>Microsoft Office PowerPoint</Application>
  <PresentationFormat>Custom</PresentationFormat>
  <Paragraphs>234</Paragraphs>
  <Slides>18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Retrospect</vt:lpstr>
      <vt:lpstr>1_Slide_Master</vt:lpstr>
      <vt:lpstr>Horizon 2020 برنامج   From Idea to Submission من الفكرة الى التقديم</vt:lpstr>
      <vt:lpstr>Outline المحتوى  </vt:lpstr>
      <vt:lpstr>Slide 3</vt:lpstr>
      <vt:lpstr>Slide 4</vt:lpstr>
      <vt:lpstr>Who can participate? من يمكنه المشاركة؟</vt:lpstr>
      <vt:lpstr>How to be involved? كيفية المشاركة </vt:lpstr>
      <vt:lpstr>Before Starting قبل أن تبدأ </vt:lpstr>
      <vt:lpstr>Slide 8</vt:lpstr>
      <vt:lpstr>Example of a   Annual Work Programme (LEIT)</vt:lpstr>
      <vt:lpstr>Slide 10</vt:lpstr>
      <vt:lpstr>Slide 11</vt:lpstr>
      <vt:lpstr>Finding partners البحث عن الشريك   </vt:lpstr>
      <vt:lpstr>MedMig proposal (Example)   بمشاركة جامعة الزاوية   H2020  مقترح مقدم لبرنامج </vt:lpstr>
      <vt:lpstr>Slide 14</vt:lpstr>
      <vt:lpstr>Slide 15</vt:lpstr>
      <vt:lpstr>Slide 16</vt:lpstr>
      <vt:lpstr>References المراجع   </vt:lpstr>
      <vt:lpstr>شكراً لحسن استماعكم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Gorazd A. Weiss</dc:creator>
  <cp:lastModifiedBy>Ridha</cp:lastModifiedBy>
  <cp:revision>137</cp:revision>
  <cp:lastPrinted>2016-03-14T09:04:50Z</cp:lastPrinted>
  <dcterms:created xsi:type="dcterms:W3CDTF">2016-03-09T20:03:27Z</dcterms:created>
  <dcterms:modified xsi:type="dcterms:W3CDTF">2019-05-13T00:19:19Z</dcterms:modified>
</cp:coreProperties>
</file>